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21" r:id="rId2"/>
  </p:sldMasterIdLst>
  <p:notesMasterIdLst>
    <p:notesMasterId r:id="rId68"/>
  </p:notesMasterIdLst>
  <p:sldIdLst>
    <p:sldId id="257" r:id="rId3"/>
    <p:sldId id="2709" r:id="rId4"/>
    <p:sldId id="2603" r:id="rId5"/>
    <p:sldId id="2650" r:id="rId6"/>
    <p:sldId id="2705" r:id="rId7"/>
    <p:sldId id="2602" r:id="rId8"/>
    <p:sldId id="2651" r:id="rId9"/>
    <p:sldId id="263" r:id="rId10"/>
    <p:sldId id="2654" r:id="rId11"/>
    <p:sldId id="2655" r:id="rId12"/>
    <p:sldId id="2656" r:id="rId13"/>
    <p:sldId id="2657" r:id="rId14"/>
    <p:sldId id="2658" r:id="rId15"/>
    <p:sldId id="265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2711" r:id="rId47"/>
    <p:sldId id="303" r:id="rId48"/>
    <p:sldId id="304" r:id="rId49"/>
    <p:sldId id="2707" r:id="rId50"/>
    <p:sldId id="307" r:id="rId51"/>
    <p:sldId id="2710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9" r:id="rId63"/>
    <p:sldId id="320" r:id="rId64"/>
    <p:sldId id="321" r:id="rId65"/>
    <p:sldId id="322" r:id="rId66"/>
    <p:sldId id="540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79385F"/>
    <a:srgbClr val="E7CBDC"/>
    <a:srgbClr val="8F416E"/>
    <a:srgbClr val="EDB9B6"/>
    <a:srgbClr val="B31166"/>
    <a:srgbClr val="F5F5F5"/>
    <a:srgbClr val="3B3059"/>
    <a:srgbClr val="A273BF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35D106-EE1F-47B3-AB95-BA34A5B4D880}" v="62" dt="2024-03-18T11:49:10.074"/>
    <p1510:client id="{630D9FD0-EAC5-CF5A-42F3-584417B2A679}" v="2" dt="2024-03-18T11:43:36.060"/>
    <p1510:client id="{753928EE-164F-45EE-B557-EFE80ACFB20C}" v="372" dt="2024-03-19T08:52:21.803"/>
    <p1510:client id="{76C0D474-49BA-E708-5D36-065EAC848A41}" v="481" dt="2024-03-19T07:15:52.587"/>
    <p1510:client id="{9FC312B2-2911-8C6B-544F-444A325046B5}" v="6" dt="2024-03-19T09:14:54.435"/>
    <p1510:client id="{B12FE6DA-CC18-393F-7CBE-210AEEDA8EFE}" v="329" dt="2024-03-19T07:18:07.820"/>
    <p1510:client id="{FC1FFFAF-C810-0F66-C3E1-C455F63BF28F}" v="368" dt="2024-03-19T09:05:55.027"/>
    <p1510:client id="{FE15B147-8AE8-E83A-31E8-52D695DF3ABE}" v="4" dt="2024-03-19T09:52:55.158"/>
    <p1510:client id="{FF4D2751-4946-817C-89A8-374ADFEF4F03}" v="25" dt="2024-03-19T06:22:08.853"/>
  </p1510:revLst>
</p1510:revInfo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–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BDEF2-A6BC-4E1A-98FB-DE726BB740F3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018DF-1997-43EA-BC63-62CA8E2F0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4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018DF-1997-43EA-BC63-62CA8E2F0E2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666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018DF-1997-43EA-BC63-62CA8E2F0E2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665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018DF-1997-43EA-BC63-62CA8E2F0E23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18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018DF-1997-43EA-BC63-62CA8E2F0E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59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5E90DB-2F31-E6C6-FDF1-7CA5A3C3D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38000" pressure="0"/>
                    </a14:imgEffect>
                  </a14:imgLayer>
                </a14:imgProps>
              </a:ext>
            </a:extLst>
          </a:blip>
          <a:srcRect l="1090"/>
          <a:stretch/>
        </p:blipFill>
        <p:spPr>
          <a:xfrm>
            <a:off x="0" y="0"/>
            <a:ext cx="1229244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3044B-6C55-E0CC-D3AB-CDBE1A233E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4" y="4595351"/>
            <a:ext cx="3819981" cy="161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8DBB68-96E3-320B-D2AA-1F2BC29A1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2444" cy="41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9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118"/>
            </a:lvl1pPr>
            <a:lvl2pPr marL="445450" indent="0">
              <a:buNone/>
              <a:defRPr sz="2728"/>
            </a:lvl2pPr>
            <a:lvl3pPr marL="890900" indent="0">
              <a:buNone/>
              <a:defRPr sz="2338"/>
            </a:lvl3pPr>
            <a:lvl4pPr marL="1336350" indent="0">
              <a:buNone/>
              <a:defRPr sz="1949"/>
            </a:lvl4pPr>
            <a:lvl5pPr marL="1781800" indent="0">
              <a:buNone/>
              <a:defRPr sz="1949"/>
            </a:lvl5pPr>
            <a:lvl6pPr marL="2227250" indent="0">
              <a:buNone/>
              <a:defRPr sz="1949"/>
            </a:lvl6pPr>
            <a:lvl7pPr marL="2672700" indent="0">
              <a:buNone/>
              <a:defRPr sz="1949"/>
            </a:lvl7pPr>
            <a:lvl8pPr marL="3118150" indent="0">
              <a:buNone/>
              <a:defRPr sz="1949"/>
            </a:lvl8pPr>
            <a:lvl9pPr marL="3563600" indent="0">
              <a:buNone/>
              <a:defRPr sz="194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0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51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20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5E90DB-2F31-E6C6-FDF1-7CA5A3C3D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38000" pressure="0"/>
                    </a14:imgEffect>
                  </a14:imgLayer>
                </a14:imgProps>
              </a:ext>
            </a:extLst>
          </a:blip>
          <a:srcRect l="1090"/>
          <a:stretch/>
        </p:blipFill>
        <p:spPr>
          <a:xfrm>
            <a:off x="0" y="-15406"/>
            <a:ext cx="12483548" cy="6873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3044B-6C55-E0CC-D3AB-CDBE1A233E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5" y="4595351"/>
            <a:ext cx="3819981" cy="161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8DBB68-96E3-320B-D2AA-1F2BC29A1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78"/>
            <a:ext cx="12483548" cy="41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91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D455D-96E3-7AC0-CE2C-76162BF16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6099E-AA51-F932-7BA2-8F29EA961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41A520-DB5E-4820-AD23-39F3D7B53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179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A01109-2E78-46FF-EBBE-916CF6DCB09E}"/>
              </a:ext>
            </a:extLst>
          </p:cNvPr>
          <p:cNvSpPr/>
          <p:nvPr userDrawn="1"/>
        </p:nvSpPr>
        <p:spPr>
          <a:xfrm>
            <a:off x="0" y="6351639"/>
            <a:ext cx="12418142" cy="506361"/>
          </a:xfrm>
          <a:prstGeom prst="rect">
            <a:avLst/>
          </a:prstGeom>
          <a:solidFill>
            <a:srgbClr val="793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535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5E90DB-2F31-E6C6-FDF1-7CA5A3C3D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38000" pressure="0"/>
                    </a14:imgEffect>
                  </a14:imgLayer>
                </a14:imgProps>
              </a:ext>
            </a:extLst>
          </a:blip>
          <a:srcRect l="1090"/>
          <a:stretch/>
        </p:blipFill>
        <p:spPr>
          <a:xfrm>
            <a:off x="0" y="0"/>
            <a:ext cx="1229244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3044B-6C55-E0CC-D3AB-CDBE1A233E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4" y="4595351"/>
            <a:ext cx="3819981" cy="161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8DBB68-96E3-320B-D2AA-1F2BC29A1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2444" cy="41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24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29" b="1" i="0">
                <a:solidFill>
                  <a:srgbClr val="0098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777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243301" y="1070076"/>
            <a:ext cx="4284144" cy="377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9" b="1" i="0">
                <a:solidFill>
                  <a:srgbClr val="0098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85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4A77-C0EC-E90C-087A-E71757299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926541"/>
            <a:ext cx="10972800" cy="1663044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AB453-76B0-1DBA-9EE3-645CA9804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35636"/>
            <a:ext cx="10972800" cy="474663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29D4B-20DA-C5A9-370C-5C556DC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23F1A-779F-4295-3160-E943DBC0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49934F-55C5-A548-E041-1CB8C42DF0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9265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0234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665" y="1610518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665" y="2222065"/>
            <a:ext cx="5157786" cy="7029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7745948-92EA-3E8A-1DBC-45422E91850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209800" y="3262768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7155554-9334-F8D5-FA7F-80CF2FB3BC7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2209800" y="3874315"/>
            <a:ext cx="5157786" cy="7029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44C718E-DBD5-B640-39D2-7860AFE27FF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960666" y="4884397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073C5F-2FFF-4B6A-E630-E112FB5B952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960666" y="5495944"/>
            <a:ext cx="5157786" cy="7029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9276F28-A527-C906-EE7C-5440E0C56B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31490" y="2031153"/>
            <a:ext cx="3650910" cy="365091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30843267-C01A-455A-D8A3-E8A7C6CFB0F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DAE6A71-9FA2-20A0-D992-DEBF7FF3301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8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84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38"/>
            </a:lvl1pPr>
            <a:lvl2pPr marL="445450" indent="0" algn="ctr">
              <a:buNone/>
              <a:defRPr sz="1949"/>
            </a:lvl2pPr>
            <a:lvl3pPr marL="890900" indent="0" algn="ctr">
              <a:buNone/>
              <a:defRPr sz="1754"/>
            </a:lvl3pPr>
            <a:lvl4pPr marL="1336350" indent="0" algn="ctr">
              <a:buNone/>
              <a:defRPr sz="1559"/>
            </a:lvl4pPr>
            <a:lvl5pPr marL="1781800" indent="0" algn="ctr">
              <a:buNone/>
              <a:defRPr sz="1559"/>
            </a:lvl5pPr>
            <a:lvl6pPr marL="2227250" indent="0" algn="ctr">
              <a:buNone/>
              <a:defRPr sz="1559"/>
            </a:lvl6pPr>
            <a:lvl7pPr marL="2672700" indent="0" algn="ctr">
              <a:buNone/>
              <a:defRPr sz="1559"/>
            </a:lvl7pPr>
            <a:lvl8pPr marL="3118150" indent="0" algn="ctr">
              <a:buNone/>
              <a:defRPr sz="1559"/>
            </a:lvl8pPr>
            <a:lvl9pPr marL="3563600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6/11/2024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10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9276F28-A527-C906-EE7C-5440E0C56B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2823" y="2004053"/>
            <a:ext cx="2746354" cy="274635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2C780-6C1C-A81B-5B9E-735DFD6F43D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369902" y="4768114"/>
            <a:ext cx="3452196" cy="59384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29AB7CE-949B-41D7-A673-06B30968CD0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369902" y="5379661"/>
            <a:ext cx="3452194" cy="83063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DF95759B-DFBD-52FF-4B1E-1EFF531D300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40666" y="2004053"/>
            <a:ext cx="2746354" cy="274635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C6C789A-7FB2-432A-6019-3F62E5386F29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987745" y="4768114"/>
            <a:ext cx="3452196" cy="59384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672CBAF-4BDE-95E9-99A1-9EDDBDEF84DC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7987745" y="5379661"/>
            <a:ext cx="3452194" cy="83063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17E0D596-964B-B199-1020-9CA46C3669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114918" y="2004052"/>
            <a:ext cx="2746354" cy="274635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F48CE7A-5E89-3480-B862-44BFAC429981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761997" y="4768113"/>
            <a:ext cx="3452196" cy="59384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8CF0CF5-EF6E-47A1-80D2-088122A0E64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761997" y="5379660"/>
            <a:ext cx="3452194" cy="83063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546335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2C780-6C1C-A81B-5B9E-735DFD6F43D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369902" y="2660252"/>
            <a:ext cx="3452196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29AB7CE-949B-41D7-A673-06B30968CD0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369902" y="3271799"/>
            <a:ext cx="3452194" cy="83063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C6C789A-7FB2-432A-6019-3F62E5386F29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987745" y="2660252"/>
            <a:ext cx="3452196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672CBAF-4BDE-95E9-99A1-9EDDBDEF84DC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7987745" y="3271799"/>
            <a:ext cx="3452194" cy="83063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F48CE7A-5E89-3480-B862-44BFAC429981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761997" y="2660251"/>
            <a:ext cx="3452196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8CF0CF5-EF6E-47A1-80D2-088122A0E64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761997" y="3271798"/>
            <a:ext cx="3452194" cy="83063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EA2C811-2433-C4B8-E818-972740C4960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600" y="5692875"/>
            <a:ext cx="10972800" cy="5394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03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665" y="1610518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665" y="2222065"/>
            <a:ext cx="5157786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9276F28-A527-C906-EE7C-5440E0C56B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31490" y="2031153"/>
            <a:ext cx="3650910" cy="365091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2E382-FE6E-A17E-2B3A-9F3E4C7A7D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517256" y="3121266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8A7E81-D817-3ABE-B656-52FF60EF02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517256" y="3732813"/>
            <a:ext cx="5157786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47DD8-16D7-B434-07E6-BD26F45B6DE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073847" y="4638571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114E8C-EF4A-11ED-19FB-2D8B5FEC3A6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2073847" y="5250118"/>
            <a:ext cx="5157786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307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2439" y="1925949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2439" y="2537496"/>
            <a:ext cx="5157786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2E382-FE6E-A17E-2B3A-9F3E4C7A7D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426387" y="1925949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8A7E81-D817-3ABE-B656-52FF60EF02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426387" y="2537496"/>
            <a:ext cx="5157786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47DD8-16D7-B434-07E6-BD26F45B6DE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60665" y="3752680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114E8C-EF4A-11ED-19FB-2D8B5FEC3A6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60665" y="4364227"/>
            <a:ext cx="5157786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1C98F61-9164-7CDA-F0A4-B90327F23F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26200" y="3752850"/>
            <a:ext cx="5156200" cy="2457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90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665" y="1925949"/>
            <a:ext cx="3259182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665" y="2537496"/>
            <a:ext cx="3259180" cy="12151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2E382-FE6E-A17E-2B3A-9F3E4C7A7D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12973" y="1925949"/>
            <a:ext cx="3259182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8A7E81-D817-3ABE-B656-52FF60EF02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712973" y="2537495"/>
            <a:ext cx="3259180" cy="119747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47DD8-16D7-B434-07E6-BD26F45B6DE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60665" y="3752680"/>
            <a:ext cx="7011488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114E8C-EF4A-11ED-19FB-2D8B5FEC3A6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60665" y="4364227"/>
            <a:ext cx="7011488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B6EDE2-F53E-7B97-FF80-7764EECA4C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85188" y="1925638"/>
            <a:ext cx="3097212" cy="42846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72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681E5-DE3E-1E52-3179-344AB5B2A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9A41B8-CF99-8A7C-E16D-CFEF1E09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89524-6BA7-0F2E-1749-175C6928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93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E6759F-66EA-8EE3-A2F4-F15BA2F9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48357-3F2C-483C-C0FC-FD9FB673C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5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4A77-C0EC-E90C-087A-E71757299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926541"/>
            <a:ext cx="10972800" cy="1663044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AB453-76B0-1DBA-9EE3-645CA9804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35636"/>
            <a:ext cx="10972800" cy="474663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29D4B-20DA-C5A9-370C-5C556DC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23F1A-779F-4295-3160-E943DBC0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49934F-55C5-A548-E041-1CB8C42DF0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9265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1502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479714F-E693-41F1-871E-B1A57E14B84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520-DB5E-4820-AD23-39F3D7B53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98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84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38">
                <a:solidFill>
                  <a:schemeClr val="tx1">
                    <a:tint val="75000"/>
                  </a:schemeClr>
                </a:solidFill>
              </a:defRPr>
            </a:lvl1pPr>
            <a:lvl2pPr marL="44545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0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2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1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479714F-E693-41F1-871E-B1A57E14B84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520-DB5E-4820-AD23-39F3D7B53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285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479714F-E693-41F1-871E-B1A57E14B84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520-DB5E-4820-AD23-39F3D7B53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75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479714F-E693-41F1-871E-B1A57E14B84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520-DB5E-4820-AD23-39F3D7B53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965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479714F-E693-41F1-871E-B1A57E14B84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520-DB5E-4820-AD23-39F3D7B53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96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479714F-E693-41F1-871E-B1A57E14B84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520-DB5E-4820-AD23-39F3D7B53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612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18"/>
            </a:lvl1pPr>
            <a:lvl2pPr>
              <a:defRPr sz="2728"/>
            </a:lvl2pPr>
            <a:lvl3pPr>
              <a:defRPr sz="2338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479714F-E693-41F1-871E-B1A57E14B84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520-DB5E-4820-AD23-39F3D7B53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96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2584DB-7AF6-FE94-BB25-673E6B88C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CrisscrossEtching trans="38000" pressure="0"/>
                    </a14:imgEffect>
                  </a14:imgLayer>
                </a14:imgProps>
              </a:ext>
            </a:extLst>
          </a:blip>
          <a:srcRect l="1090"/>
          <a:stretch/>
        </p:blipFill>
        <p:spPr>
          <a:xfrm>
            <a:off x="9483" y="-68768"/>
            <a:ext cx="12415704" cy="69267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25A390-E929-7F1D-FC57-6A7BF739443B}"/>
              </a:ext>
            </a:extLst>
          </p:cNvPr>
          <p:cNvSpPr/>
          <p:nvPr userDrawn="1"/>
        </p:nvSpPr>
        <p:spPr>
          <a:xfrm>
            <a:off x="0" y="6492873"/>
            <a:ext cx="12418142" cy="365129"/>
          </a:xfrm>
          <a:prstGeom prst="rect">
            <a:avLst/>
          </a:prstGeom>
          <a:solidFill>
            <a:srgbClr val="793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5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1671" y="64682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680C8-492B-43CF-BCC2-303E4042769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6BCC2-056E-AC7F-EDE4-23F420ADF934}"/>
              </a:ext>
            </a:extLst>
          </p:cNvPr>
          <p:cNvSpPr txBox="1"/>
          <p:nvPr userDrawn="1"/>
        </p:nvSpPr>
        <p:spPr>
          <a:xfrm>
            <a:off x="10665131" y="550312"/>
            <a:ext cx="17695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672836"/>
                </a:solidFill>
                <a:latin typeface="Century Gothic" panose="020B0502020202020204" pitchFamily="34" charset="0"/>
              </a:rPr>
              <a:t>Our Focus is on Aesthetic Value</a:t>
            </a:r>
            <a:endParaRPr lang="en-GB" sz="800">
              <a:solidFill>
                <a:srgbClr val="67283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5B983E-7F3D-6922-CC78-F79454BB963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596" y="-51517"/>
            <a:ext cx="1769539" cy="74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8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9" r:id="rId14"/>
    <p:sldLayoutId id="2147483673" r:id="rId15"/>
    <p:sldLayoutId id="2147483661" r:id="rId16"/>
    <p:sldLayoutId id="2147483731" r:id="rId17"/>
  </p:sldLayoutIdLst>
  <p:txStyles>
    <p:titleStyle>
      <a:lvl1pPr algn="l" defTabSz="890900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25" indent="-222725" algn="l" defTabSz="890900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136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0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499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8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3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2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1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57E25-C674-3745-6594-912F15B98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1847056"/>
            <a:ext cx="10629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64DF9-DAEC-F283-848F-16438F855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A0EC6-5648-844A-8827-911B0095903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2390A06B-2D1F-A145-446B-BF268052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3537"/>
            <a:ext cx="10629900" cy="1236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D227A9A-BF27-C878-C29C-004A9358C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69396F-CFCA-FDCB-4DCE-DD40BD52D5F3}"/>
              </a:ext>
            </a:extLst>
          </p:cNvPr>
          <p:cNvSpPr txBox="1"/>
          <p:nvPr userDrawn="1"/>
        </p:nvSpPr>
        <p:spPr>
          <a:xfrm>
            <a:off x="8444753" y="6505221"/>
            <a:ext cx="3137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chemeClr val="bg1">
                    <a:lumMod val="65000"/>
                  </a:schemeClr>
                </a:solidFill>
              </a:rPr>
              <a:t>Photos provided by </a:t>
            </a:r>
            <a:r>
              <a:rPr lang="en-US" sz="1000" err="1">
                <a:solidFill>
                  <a:schemeClr val="bg1">
                    <a:lumMod val="65000"/>
                  </a:schemeClr>
                </a:solidFill>
              </a:rPr>
              <a:t>Pexels</a:t>
            </a:r>
            <a:endParaRPr lang="en-US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5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2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MV Boli" panose="0200050003020009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">
          <p15:clr>
            <a:srgbClr val="F26B43"/>
          </p15:clr>
        </p15:guide>
        <p15:guide id="2" pos="384">
          <p15:clr>
            <a:srgbClr val="F26B43"/>
          </p15:clr>
        </p15:guide>
        <p15:guide id="3" pos="600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912">
          <p15:clr>
            <a:srgbClr val="F26B43"/>
          </p15:clr>
        </p15:guide>
        <p15:guide id="6" orient="horz" pos="1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jpg"/><Relationship Id="rId17" Type="http://schemas.openxmlformats.org/officeDocument/2006/relationships/image" Target="../media/image62.png"/><Relationship Id="rId2" Type="http://schemas.openxmlformats.org/officeDocument/2006/relationships/image" Target="../media/image66.png"/><Relationship Id="rId16" Type="http://schemas.openxmlformats.org/officeDocument/2006/relationships/image" Target="../media/image6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60.png"/><Relationship Id="rId10" Type="http://schemas.openxmlformats.org/officeDocument/2006/relationships/image" Target="../media/image74.png"/><Relationship Id="rId19" Type="http://schemas.openxmlformats.org/officeDocument/2006/relationships/image" Target="../media/image5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jp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21" Type="http://schemas.openxmlformats.org/officeDocument/2006/relationships/image" Target="../media/image13.png"/><Relationship Id="rId7" Type="http://schemas.openxmlformats.org/officeDocument/2006/relationships/image" Target="../media/image94.png"/><Relationship Id="rId12" Type="http://schemas.openxmlformats.org/officeDocument/2006/relationships/image" Target="../media/image99.jpg"/><Relationship Id="rId17" Type="http://schemas.openxmlformats.org/officeDocument/2006/relationships/image" Target="../media/image104.png"/><Relationship Id="rId2" Type="http://schemas.openxmlformats.org/officeDocument/2006/relationships/image" Target="../media/image89.png"/><Relationship Id="rId16" Type="http://schemas.openxmlformats.org/officeDocument/2006/relationships/image" Target="../media/image103.jp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jpg"/><Relationship Id="rId10" Type="http://schemas.openxmlformats.org/officeDocument/2006/relationships/image" Target="../media/image97.jpg"/><Relationship Id="rId19" Type="http://schemas.openxmlformats.org/officeDocument/2006/relationships/image" Target="../media/image106.jpg"/><Relationship Id="rId4" Type="http://schemas.openxmlformats.org/officeDocument/2006/relationships/image" Target="../media/image91.png"/><Relationship Id="rId9" Type="http://schemas.openxmlformats.org/officeDocument/2006/relationships/image" Target="../media/image96.jpg"/><Relationship Id="rId1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image" Target="../media/image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image" Target="../media/image6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7" Type="http://schemas.openxmlformats.org/officeDocument/2006/relationships/image" Target="../media/image6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7" Type="http://schemas.openxmlformats.org/officeDocument/2006/relationships/image" Target="../media/image6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40.jpg"/><Relationship Id="rId4" Type="http://schemas.openxmlformats.org/officeDocument/2006/relationships/image" Target="../media/image13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12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949CB7-6DD9-CA7B-4E1D-6DC920F0A2B9}"/>
              </a:ext>
            </a:extLst>
          </p:cNvPr>
          <p:cNvSpPr txBox="1"/>
          <p:nvPr/>
        </p:nvSpPr>
        <p:spPr>
          <a:xfrm>
            <a:off x="5005653" y="4421401"/>
            <a:ext cx="6475295" cy="1797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48260" algn="ctr">
              <a:lnSpc>
                <a:spcPct val="100699"/>
              </a:lnSpc>
              <a:spcBef>
                <a:spcPts val="90"/>
              </a:spcBef>
            </a:pPr>
            <a:r>
              <a:rPr lang="en-US" sz="320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Autologous</a:t>
            </a:r>
            <a:r>
              <a:rPr lang="en-US" sz="3200" spc="-20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320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Tissue</a:t>
            </a:r>
            <a:r>
              <a:rPr lang="en-US" sz="3200" spc="-11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3200" spc="-1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Separation </a:t>
            </a:r>
            <a:r>
              <a:rPr lang="en-US" sz="320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lang="en-US" sz="3200" spc="-4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320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Homogenization</a:t>
            </a:r>
            <a:r>
              <a:rPr lang="en-US" sz="3200" spc="-2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3200" spc="-1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Device</a:t>
            </a:r>
            <a:endParaRPr lang="en-US" sz="3200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111125" algn="ctr">
              <a:lnSpc>
                <a:spcPct val="100000"/>
              </a:lnSpc>
              <a:spcBef>
                <a:spcPts val="1725"/>
              </a:spcBef>
            </a:pPr>
            <a:r>
              <a:rPr lang="en-US" sz="3200" i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‘’For</a:t>
            </a:r>
            <a:r>
              <a:rPr lang="en-US" sz="3200" i="1" spc="-24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3200" i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You</a:t>
            </a:r>
            <a:r>
              <a:rPr lang="en-US" sz="3200" i="1" spc="-15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3200" i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From</a:t>
            </a:r>
            <a:r>
              <a:rPr lang="en-US" sz="3200" i="1" spc="-24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3200" i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You</a:t>
            </a:r>
            <a:r>
              <a:rPr lang="en-US" sz="3200" i="1" spc="-15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3200" i="1" spc="-3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‘’</a:t>
            </a:r>
            <a:endParaRPr lang="en-US" sz="3200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0412F3-88D4-87FA-6B43-CFDD77AFC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701040"/>
            <a:ext cx="7010399" cy="547592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The homogenization feature of the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GCell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® device allows for the separation of cells into smaller particles to obtain a homogeneous cell suspension.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The benefits of homogenization are as follows: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Homogeneous distribution of cells: A homogeneous cell suspension ensures that cells are evenly distributed, resulting in more consistent outcomes during the treatment process.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Accelerated healing process: A homogeneous cell suspension can lead to better healing results when applied to the treatment area. The fragmentation of cells can facilitate their penetration into tissues and accelerate the healing process.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Increased treatment efficacy: Homogenization can enhance the effectiveness of treatment by ensuring a more uniform distribution of various substances (such as drugs, proteins, etc.) used during the procedure.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Cells undergo homogenization for 30 seconds at 1500 RPM.</a:t>
            </a:r>
          </a:p>
          <a:p>
            <a:endParaRPr lang="en-AE" sz="1800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F53DD04-B213-80CF-67D0-2CB0209CB2A3}"/>
              </a:ext>
            </a:extLst>
          </p:cNvPr>
          <p:cNvSpPr txBox="1">
            <a:spLocks/>
          </p:cNvSpPr>
          <p:nvPr/>
        </p:nvSpPr>
        <p:spPr>
          <a:xfrm>
            <a:off x="1325881" y="101600"/>
            <a:ext cx="10022839" cy="50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2725" indent="-222725" algn="l" defTabSz="890900" rtl="0" eaLnBrk="1" latinLnBrk="0" hangingPunct="1">
              <a:lnSpc>
                <a:spcPct val="90000"/>
              </a:lnSpc>
              <a:spcBef>
                <a:spcPts val="974"/>
              </a:spcBef>
              <a:buFont typeface="Arial" panose="020B0604020202020204" pitchFamily="34" charset="0"/>
              <a:buChar char="•"/>
              <a:defRPr sz="27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1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36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90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5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99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54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08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63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What is </a:t>
            </a:r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 Homogenization and What are its Benefits?</a:t>
            </a:r>
            <a:endParaRPr lang="en-AE" sz="2200" b="1" dirty="0"/>
          </a:p>
        </p:txBody>
      </p:sp>
      <p:pic>
        <p:nvPicPr>
          <p:cNvPr id="2" name="object 45">
            <a:extLst>
              <a:ext uri="{FF2B5EF4-FFF2-40B4-BE49-F238E27FC236}">
                <a16:creationId xmlns:a16="http://schemas.microsoft.com/office/drawing/2014/main" id="{ED3CA73B-2521-2FEF-AA89-D21BC3B24B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48600" y="4191000"/>
            <a:ext cx="1012371" cy="1474947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41E760E8-F8DC-6DC3-450F-4D576A0930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82542" y="1001487"/>
            <a:ext cx="5508172" cy="5155474"/>
          </a:xfrm>
          <a:prstGeom prst="rect">
            <a:avLst/>
          </a:prstGeom>
        </p:spPr>
      </p:pic>
      <p:grpSp>
        <p:nvGrpSpPr>
          <p:cNvPr id="5" name="object 20">
            <a:extLst>
              <a:ext uri="{FF2B5EF4-FFF2-40B4-BE49-F238E27FC236}">
                <a16:creationId xmlns:a16="http://schemas.microsoft.com/office/drawing/2014/main" id="{E10BF5DC-1812-4298-2999-6BE9E34879A4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6" name="object 21">
              <a:extLst>
                <a:ext uri="{FF2B5EF4-FFF2-40B4-BE49-F238E27FC236}">
                  <a16:creationId xmlns:a16="http://schemas.microsoft.com/office/drawing/2014/main" id="{B55062E3-FFE4-FBC2-5263-2BA878AC456A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22">
              <a:extLst>
                <a:ext uri="{FF2B5EF4-FFF2-40B4-BE49-F238E27FC236}">
                  <a16:creationId xmlns:a16="http://schemas.microsoft.com/office/drawing/2014/main" id="{AC9DE9CA-DA02-0B6C-07A2-67018751B28B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9" name="object 23">
              <a:extLst>
                <a:ext uri="{FF2B5EF4-FFF2-40B4-BE49-F238E27FC236}">
                  <a16:creationId xmlns:a16="http://schemas.microsoft.com/office/drawing/2014/main" id="{9B232C3E-7DA7-31A6-D268-A2F8EC86A3A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11" name="object 24">
              <a:extLst>
                <a:ext uri="{FF2B5EF4-FFF2-40B4-BE49-F238E27FC236}">
                  <a16:creationId xmlns:a16="http://schemas.microsoft.com/office/drawing/2014/main" id="{6FF53A7A-5D10-1EF4-9430-197225981B0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077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4">
            <a:extLst>
              <a:ext uri="{FF2B5EF4-FFF2-40B4-BE49-F238E27FC236}">
                <a16:creationId xmlns:a16="http://schemas.microsoft.com/office/drawing/2014/main" id="{25A55821-566F-97EE-FD30-D17403FEF3E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19742"/>
            <a:ext cx="6096000" cy="6596742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F53DD04-B213-80CF-67D0-2CB0209CB2A3}"/>
              </a:ext>
            </a:extLst>
          </p:cNvPr>
          <p:cNvSpPr txBox="1">
            <a:spLocks/>
          </p:cNvSpPr>
          <p:nvPr/>
        </p:nvSpPr>
        <p:spPr>
          <a:xfrm>
            <a:off x="6422572" y="656772"/>
            <a:ext cx="3999411" cy="507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2725" indent="-222725" algn="l" defTabSz="890900" rtl="0" eaLnBrk="1" latinLnBrk="0" hangingPunct="1">
              <a:lnSpc>
                <a:spcPct val="90000"/>
              </a:lnSpc>
              <a:spcBef>
                <a:spcPts val="974"/>
              </a:spcBef>
              <a:buFont typeface="Arial" panose="020B0604020202020204" pitchFamily="34" charset="0"/>
              <a:buChar char="•"/>
              <a:defRPr sz="27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1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36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90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5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99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54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08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63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Applications of </a:t>
            </a:r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 Next Generation Stem Cell Technology</a:t>
            </a:r>
            <a:endParaRPr lang="en-AE" sz="2200" b="1" dirty="0"/>
          </a:p>
        </p:txBody>
      </p:sp>
      <p:pic>
        <p:nvPicPr>
          <p:cNvPr id="2" name="object 40">
            <a:extLst>
              <a:ext uri="{FF2B5EF4-FFF2-40B4-BE49-F238E27FC236}">
                <a16:creationId xmlns:a16="http://schemas.microsoft.com/office/drawing/2014/main" id="{54C6A3FB-33E7-C616-3B2A-6B120A00526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4888" y="1056241"/>
            <a:ext cx="2421112" cy="2862382"/>
          </a:xfrm>
          <a:prstGeom prst="rect">
            <a:avLst/>
          </a:prstGeom>
        </p:spPr>
      </p:pic>
      <p:pic>
        <p:nvPicPr>
          <p:cNvPr id="3" name="object 41">
            <a:extLst>
              <a:ext uri="{FF2B5EF4-FFF2-40B4-BE49-F238E27FC236}">
                <a16:creationId xmlns:a16="http://schemas.microsoft.com/office/drawing/2014/main" id="{92A953F5-FF81-2630-9765-BD5546FBFCF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7712" y="1337815"/>
            <a:ext cx="2793293" cy="3194957"/>
          </a:xfrm>
          <a:prstGeom prst="rect">
            <a:avLst/>
          </a:prstGeom>
        </p:spPr>
      </p:pic>
      <p:pic>
        <p:nvPicPr>
          <p:cNvPr id="4" name="object 42">
            <a:extLst>
              <a:ext uri="{FF2B5EF4-FFF2-40B4-BE49-F238E27FC236}">
                <a16:creationId xmlns:a16="http://schemas.microsoft.com/office/drawing/2014/main" id="{6E255202-88FA-3078-920B-1616274D0E5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93822" y="3130948"/>
            <a:ext cx="1189953" cy="1143119"/>
          </a:xfrm>
          <a:prstGeom prst="rect">
            <a:avLst/>
          </a:prstGeom>
        </p:spPr>
      </p:pic>
      <p:pic>
        <p:nvPicPr>
          <p:cNvPr id="5" name="object 43">
            <a:extLst>
              <a:ext uri="{FF2B5EF4-FFF2-40B4-BE49-F238E27FC236}">
                <a16:creationId xmlns:a16="http://schemas.microsoft.com/office/drawing/2014/main" id="{166EE9C2-2754-BADD-F94A-E95174BFC99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53457" y="4259068"/>
            <a:ext cx="951964" cy="929390"/>
          </a:xfrm>
          <a:prstGeom prst="rect">
            <a:avLst/>
          </a:prstGeom>
        </p:spPr>
      </p:pic>
      <p:pic>
        <p:nvPicPr>
          <p:cNvPr id="6" name="object 44">
            <a:extLst>
              <a:ext uri="{FF2B5EF4-FFF2-40B4-BE49-F238E27FC236}">
                <a16:creationId xmlns:a16="http://schemas.microsoft.com/office/drawing/2014/main" id="{048580F4-994B-C671-2645-39B0FF96F30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39700" y="3877961"/>
            <a:ext cx="1070159" cy="1301538"/>
          </a:xfrm>
          <a:prstGeom prst="rect">
            <a:avLst/>
          </a:prstGeom>
        </p:spPr>
      </p:pic>
      <p:sp>
        <p:nvSpPr>
          <p:cNvPr id="8" name="object 11">
            <a:extLst>
              <a:ext uri="{FF2B5EF4-FFF2-40B4-BE49-F238E27FC236}">
                <a16:creationId xmlns:a16="http://schemas.microsoft.com/office/drawing/2014/main" id="{F10BDA63-74DA-CD46-A20A-D9F3AC5263E3}"/>
              </a:ext>
            </a:extLst>
          </p:cNvPr>
          <p:cNvSpPr txBox="1"/>
          <p:nvPr/>
        </p:nvSpPr>
        <p:spPr>
          <a:xfrm>
            <a:off x="6201938" y="1795853"/>
            <a:ext cx="6059805" cy="27453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905">
              <a:lnSpc>
                <a:spcPct val="200000"/>
              </a:lnSpc>
              <a:spcBef>
                <a:spcPts val="95"/>
              </a:spcBef>
              <a:buSzPct val="96969"/>
              <a:buAutoNum type="arabicPeriod"/>
              <a:tabLst>
                <a:tab pos="361950" algn="l"/>
              </a:tabLst>
            </a:pP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 Autologous Micrograft Hair Treatment</a:t>
            </a:r>
          </a:p>
          <a:p>
            <a:pPr>
              <a:lnSpc>
                <a:spcPct val="200000"/>
              </a:lnSpc>
              <a:spcBef>
                <a:spcPts val="160"/>
              </a:spcBef>
              <a:buClr>
                <a:srgbClr val="009845"/>
              </a:buClr>
              <a:buFont typeface="Arial"/>
              <a:buAutoNum type="arabicPeriod"/>
            </a:pPr>
            <a:endParaRPr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</a:endParaRPr>
          </a:p>
          <a:p>
            <a:pPr marL="12700" marR="5080" indent="-1905">
              <a:lnSpc>
                <a:spcPct val="200000"/>
              </a:lnSpc>
              <a:buSzPct val="96969"/>
              <a:buAutoNum type="arabicPeriod"/>
              <a:tabLst>
                <a:tab pos="361950" algn="l"/>
              </a:tabLst>
            </a:pP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 Autologous Micrograft Anti-Aging Treatment</a:t>
            </a:r>
          </a:p>
          <a:p>
            <a:pPr>
              <a:lnSpc>
                <a:spcPct val="200000"/>
              </a:lnSpc>
              <a:spcBef>
                <a:spcPts val="155"/>
              </a:spcBef>
              <a:buClr>
                <a:srgbClr val="009845"/>
              </a:buClr>
              <a:buFont typeface="Arial"/>
              <a:buAutoNum type="arabicPeriod"/>
            </a:pPr>
            <a:endParaRPr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</a:endParaRPr>
          </a:p>
          <a:p>
            <a:pPr marL="12700" marR="1079500" indent="-1905">
              <a:lnSpc>
                <a:spcPct val="200000"/>
              </a:lnSpc>
              <a:buSzPct val="96969"/>
              <a:buAutoNum type="arabicPeriod"/>
              <a:tabLst>
                <a:tab pos="361950" algn="l"/>
              </a:tabLst>
            </a:pP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 Stromal Vascular Fraction-SVF</a:t>
            </a:r>
          </a:p>
        </p:txBody>
      </p:sp>
    </p:spTree>
    <p:extLst>
      <p:ext uri="{BB962C8B-B14F-4D97-AF65-F5344CB8AC3E}">
        <p14:creationId xmlns:p14="http://schemas.microsoft.com/office/powerpoint/2010/main" val="1083512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F53DD04-B213-80CF-67D0-2CB0209CB2A3}"/>
              </a:ext>
            </a:extLst>
          </p:cNvPr>
          <p:cNvSpPr txBox="1">
            <a:spLocks/>
          </p:cNvSpPr>
          <p:nvPr/>
        </p:nvSpPr>
        <p:spPr>
          <a:xfrm>
            <a:off x="1518921" y="101600"/>
            <a:ext cx="10022839" cy="50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2725" indent="-222725" algn="l" defTabSz="890900" rtl="0" eaLnBrk="1" latinLnBrk="0" hangingPunct="1">
              <a:lnSpc>
                <a:spcPct val="90000"/>
              </a:lnSpc>
              <a:spcBef>
                <a:spcPts val="974"/>
              </a:spcBef>
              <a:buFont typeface="Arial" panose="020B0604020202020204" pitchFamily="34" charset="0"/>
              <a:buChar char="•"/>
              <a:defRPr sz="27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1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36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90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5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99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54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08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63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 Autologous Micrograft Hair Treatment</a:t>
            </a:r>
            <a:endParaRPr lang="en-AE" sz="2200" b="1" dirty="0"/>
          </a:p>
        </p:txBody>
      </p:sp>
      <p:pic>
        <p:nvPicPr>
          <p:cNvPr id="6" name="object 39">
            <a:extLst>
              <a:ext uri="{FF2B5EF4-FFF2-40B4-BE49-F238E27FC236}">
                <a16:creationId xmlns:a16="http://schemas.microsoft.com/office/drawing/2014/main" id="{9B711898-D28B-C7FE-C45E-C2BDA1EC019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03514" y="446314"/>
            <a:ext cx="7718877" cy="5562600"/>
          </a:xfrm>
          <a:prstGeom prst="rect">
            <a:avLst/>
          </a:prstGeom>
        </p:spPr>
      </p:pic>
      <p:pic>
        <p:nvPicPr>
          <p:cNvPr id="8" name="object 40">
            <a:extLst>
              <a:ext uri="{FF2B5EF4-FFF2-40B4-BE49-F238E27FC236}">
                <a16:creationId xmlns:a16="http://schemas.microsoft.com/office/drawing/2014/main" id="{26855E9D-E4C9-2DEB-43FF-06AD132B920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2065" y="4369458"/>
            <a:ext cx="1542869" cy="1912674"/>
          </a:xfrm>
          <a:prstGeom prst="rect">
            <a:avLst/>
          </a:prstGeom>
        </p:spPr>
      </p:pic>
      <p:pic>
        <p:nvPicPr>
          <p:cNvPr id="9" name="object 41">
            <a:extLst>
              <a:ext uri="{FF2B5EF4-FFF2-40B4-BE49-F238E27FC236}">
                <a16:creationId xmlns:a16="http://schemas.microsoft.com/office/drawing/2014/main" id="{4B7608FE-BD98-2E61-3267-EA70781C0C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61472" y="4369458"/>
            <a:ext cx="1233788" cy="1899262"/>
          </a:xfrm>
          <a:prstGeom prst="rect">
            <a:avLst/>
          </a:prstGeom>
        </p:spPr>
      </p:pic>
      <p:pic>
        <p:nvPicPr>
          <p:cNvPr id="11" name="object 42">
            <a:extLst>
              <a:ext uri="{FF2B5EF4-FFF2-40B4-BE49-F238E27FC236}">
                <a16:creationId xmlns:a16="http://schemas.microsoft.com/office/drawing/2014/main" id="{09B3CC62-B8E6-9C6F-C6CD-86F0F72C928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0719" y="1034142"/>
            <a:ext cx="3816881" cy="3561759"/>
          </a:xfrm>
          <a:prstGeom prst="rect">
            <a:avLst/>
          </a:prstGeom>
        </p:spPr>
      </p:pic>
      <p:grpSp>
        <p:nvGrpSpPr>
          <p:cNvPr id="2" name="object 20">
            <a:extLst>
              <a:ext uri="{FF2B5EF4-FFF2-40B4-BE49-F238E27FC236}">
                <a16:creationId xmlns:a16="http://schemas.microsoft.com/office/drawing/2014/main" id="{348B4E31-1B9C-93D6-337A-BF5A20DED193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87E068E7-8DDA-EDA0-133D-834105921899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436F9135-E3C6-4989-CB4D-5B471AEB3282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7B94CA15-9DB0-E29E-1988-221E1CD7B7C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7" name="object 24">
              <a:extLst>
                <a:ext uri="{FF2B5EF4-FFF2-40B4-BE49-F238E27FC236}">
                  <a16:creationId xmlns:a16="http://schemas.microsoft.com/office/drawing/2014/main" id="{A14A0377-25EE-E370-E4AA-31664012BD8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687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F53DD04-B213-80CF-67D0-2CB0209CB2A3}"/>
              </a:ext>
            </a:extLst>
          </p:cNvPr>
          <p:cNvSpPr txBox="1">
            <a:spLocks/>
          </p:cNvSpPr>
          <p:nvPr/>
        </p:nvSpPr>
        <p:spPr>
          <a:xfrm>
            <a:off x="1000761" y="101600"/>
            <a:ext cx="8254999" cy="507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2725" indent="-222725" algn="l" defTabSz="890900" rtl="0" eaLnBrk="1" latinLnBrk="0" hangingPunct="1">
              <a:lnSpc>
                <a:spcPct val="90000"/>
              </a:lnSpc>
              <a:spcBef>
                <a:spcPts val="974"/>
              </a:spcBef>
              <a:buFont typeface="Arial" panose="020B0604020202020204" pitchFamily="34" charset="0"/>
              <a:buChar char="•"/>
              <a:defRPr sz="27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1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36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90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5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99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54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08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63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What is the source of hair follicle stem cells, and for which conditions is </a:t>
            </a:r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 Hair Treatment recommended?</a:t>
            </a:r>
            <a:endParaRPr lang="en-AE" sz="2200" b="1" dirty="0"/>
          </a:p>
        </p:txBody>
      </p:sp>
      <p:sp>
        <p:nvSpPr>
          <p:cNvPr id="2" name="object 20">
            <a:extLst>
              <a:ext uri="{FF2B5EF4-FFF2-40B4-BE49-F238E27FC236}">
                <a16:creationId xmlns:a16="http://schemas.microsoft.com/office/drawing/2014/main" id="{3BD30931-3DC6-47FA-4E3D-E4C065D9A8FF}"/>
              </a:ext>
            </a:extLst>
          </p:cNvPr>
          <p:cNvSpPr txBox="1"/>
          <p:nvPr/>
        </p:nvSpPr>
        <p:spPr>
          <a:xfrm>
            <a:off x="1442237" y="1317065"/>
            <a:ext cx="3423678" cy="17487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900"/>
              </a:lnSpc>
              <a:spcBef>
                <a:spcPts val="90"/>
              </a:spcBef>
            </a:pPr>
            <a:r>
              <a: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Hair follicle stem cells are housed within a section called the 'bulge.' The 'bulge' is situated between the mouth of the sebaceous gland and the attachment site of the arrector pili muscle.</a:t>
            </a:r>
          </a:p>
          <a:p>
            <a:pPr marL="12700" marR="137160">
              <a:lnSpc>
                <a:spcPct val="118900"/>
              </a:lnSpc>
            </a:pPr>
            <a:r>
              <a: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These cells constitute all epithelial structures of the skin, including keratinocytes, sebaceous gland cells, and hair.</a:t>
            </a:r>
          </a:p>
        </p:txBody>
      </p:sp>
      <p:sp>
        <p:nvSpPr>
          <p:cNvPr id="3" name="object 21">
            <a:extLst>
              <a:ext uri="{FF2B5EF4-FFF2-40B4-BE49-F238E27FC236}">
                <a16:creationId xmlns:a16="http://schemas.microsoft.com/office/drawing/2014/main" id="{C79E5B28-7D77-A208-63A7-6A2E9C5889CC}"/>
              </a:ext>
            </a:extLst>
          </p:cNvPr>
          <p:cNvSpPr txBox="1"/>
          <p:nvPr/>
        </p:nvSpPr>
        <p:spPr>
          <a:xfrm>
            <a:off x="5641722" y="1327844"/>
            <a:ext cx="3774438" cy="1502976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222885" indent="-210185">
              <a:lnSpc>
                <a:spcPct val="100000"/>
              </a:lnSpc>
              <a:spcBef>
                <a:spcPts val="680"/>
              </a:spcBef>
              <a:buChar char="•"/>
              <a:tabLst>
                <a:tab pos="222885" algn="l"/>
              </a:tabLst>
            </a:pPr>
            <a:r>
              <a: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In the treatment of hair loss,</a:t>
            </a:r>
          </a:p>
          <a:p>
            <a:pPr marL="222885" indent="-210185">
              <a:lnSpc>
                <a:spcPct val="100000"/>
              </a:lnSpc>
              <a:spcBef>
                <a:spcPts val="590"/>
              </a:spcBef>
              <a:buChar char="•"/>
              <a:tabLst>
                <a:tab pos="222885" algn="l"/>
              </a:tabLst>
            </a:pPr>
            <a:r>
              <a: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In the treatment of Androgenetic Alopecia (AGA),</a:t>
            </a:r>
          </a:p>
          <a:p>
            <a:pPr marL="222885" indent="-210185">
              <a:lnSpc>
                <a:spcPct val="100000"/>
              </a:lnSpc>
              <a:spcBef>
                <a:spcPts val="590"/>
              </a:spcBef>
              <a:buChar char="•"/>
              <a:tabLst>
                <a:tab pos="222885" algn="l"/>
              </a:tabLst>
            </a:pPr>
            <a:r>
              <a: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It helps in the treatment of patients with</a:t>
            </a:r>
          </a:p>
          <a:p>
            <a:pPr marL="204470" indent="-191770">
              <a:lnSpc>
                <a:spcPct val="100000"/>
              </a:lnSpc>
              <a:spcBef>
                <a:spcPts val="590"/>
              </a:spcBef>
              <a:buChar char="•"/>
              <a:tabLst>
                <a:tab pos="204470" algn="l"/>
              </a:tabLst>
            </a:pPr>
            <a:r>
              <a: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Alopecia Areata</a:t>
            </a:r>
          </a:p>
          <a:p>
            <a:pPr marL="222885" indent="-210185">
              <a:lnSpc>
                <a:spcPct val="100000"/>
              </a:lnSpc>
              <a:spcBef>
                <a:spcPts val="590"/>
              </a:spcBef>
              <a:buChar char="•"/>
              <a:tabLst>
                <a:tab pos="222885" algn="l"/>
              </a:tabLst>
            </a:pPr>
            <a:r>
              <a: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before, during, and after hair transplantation</a:t>
            </a:r>
            <a:r>
              <a:rPr sz="1200" spc="-10" dirty="0"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4" name="object 18">
            <a:extLst>
              <a:ext uri="{FF2B5EF4-FFF2-40B4-BE49-F238E27FC236}">
                <a16:creationId xmlns:a16="http://schemas.microsoft.com/office/drawing/2014/main" id="{A46BEA07-BDB9-5574-29BD-96E4C61BC20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5319" y="3287484"/>
            <a:ext cx="3468824" cy="2785447"/>
          </a:xfrm>
          <a:prstGeom prst="rect">
            <a:avLst/>
          </a:prstGeom>
        </p:spPr>
      </p:pic>
      <p:pic>
        <p:nvPicPr>
          <p:cNvPr id="5" name="object 19">
            <a:extLst>
              <a:ext uri="{FF2B5EF4-FFF2-40B4-BE49-F238E27FC236}">
                <a16:creationId xmlns:a16="http://schemas.microsoft.com/office/drawing/2014/main" id="{D778A235-5D0B-78A1-493C-347DDA4F963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70428" y="3065813"/>
            <a:ext cx="3629776" cy="2362056"/>
          </a:xfrm>
          <a:prstGeom prst="rect">
            <a:avLst/>
          </a:prstGeom>
        </p:spPr>
      </p:pic>
      <p:grpSp>
        <p:nvGrpSpPr>
          <p:cNvPr id="6" name="object 20">
            <a:extLst>
              <a:ext uri="{FF2B5EF4-FFF2-40B4-BE49-F238E27FC236}">
                <a16:creationId xmlns:a16="http://schemas.microsoft.com/office/drawing/2014/main" id="{CB4560D0-75B5-3013-861C-380A18087AE7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7" name="object 21">
              <a:extLst>
                <a:ext uri="{FF2B5EF4-FFF2-40B4-BE49-F238E27FC236}">
                  <a16:creationId xmlns:a16="http://schemas.microsoft.com/office/drawing/2014/main" id="{DF771EF5-937C-9E7C-12C0-95C9E8BEF0F7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22">
              <a:extLst>
                <a:ext uri="{FF2B5EF4-FFF2-40B4-BE49-F238E27FC236}">
                  <a16:creationId xmlns:a16="http://schemas.microsoft.com/office/drawing/2014/main" id="{38B8AB24-8CBF-36B9-7EFF-76A96063CB30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9" name="object 23">
              <a:extLst>
                <a:ext uri="{FF2B5EF4-FFF2-40B4-BE49-F238E27FC236}">
                  <a16:creationId xmlns:a16="http://schemas.microsoft.com/office/drawing/2014/main" id="{524973AE-BFDE-E3F9-5D23-C323F68DAB9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11" name="object 24">
              <a:extLst>
                <a:ext uri="{FF2B5EF4-FFF2-40B4-BE49-F238E27FC236}">
                  <a16:creationId xmlns:a16="http://schemas.microsoft.com/office/drawing/2014/main" id="{5F7F9053-87E0-F456-3734-2656C6D42D8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718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F53DD04-B213-80CF-67D0-2CB0209CB2A3}"/>
              </a:ext>
            </a:extLst>
          </p:cNvPr>
          <p:cNvSpPr txBox="1">
            <a:spLocks/>
          </p:cNvSpPr>
          <p:nvPr/>
        </p:nvSpPr>
        <p:spPr>
          <a:xfrm>
            <a:off x="1061721" y="101600"/>
            <a:ext cx="10022839" cy="507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2725" indent="-222725" algn="l" defTabSz="890900" rtl="0" eaLnBrk="1" latinLnBrk="0" hangingPunct="1">
              <a:lnSpc>
                <a:spcPct val="90000"/>
              </a:lnSpc>
              <a:spcBef>
                <a:spcPts val="974"/>
              </a:spcBef>
              <a:buFont typeface="Arial" panose="020B0604020202020204" pitchFamily="34" charset="0"/>
              <a:buChar char="•"/>
              <a:defRPr sz="27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1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36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90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5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99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54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08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63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The benefits of </a:t>
            </a:r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 Autologous Micrografting Hair Treatment Technology.</a:t>
            </a:r>
            <a:endParaRPr lang="en-AE" sz="2200" b="1" dirty="0"/>
          </a:p>
        </p:txBody>
      </p:sp>
      <p:grpSp>
        <p:nvGrpSpPr>
          <p:cNvPr id="2" name="object 17">
            <a:extLst>
              <a:ext uri="{FF2B5EF4-FFF2-40B4-BE49-F238E27FC236}">
                <a16:creationId xmlns:a16="http://schemas.microsoft.com/office/drawing/2014/main" id="{701DB7D9-6CCD-B052-2D6F-DDDA0C8D5299}"/>
              </a:ext>
            </a:extLst>
          </p:cNvPr>
          <p:cNvGrpSpPr/>
          <p:nvPr/>
        </p:nvGrpSpPr>
        <p:grpSpPr>
          <a:xfrm>
            <a:off x="-985902" y="1151790"/>
            <a:ext cx="6740241" cy="4554420"/>
            <a:chOff x="38717" y="3647507"/>
            <a:chExt cx="11542831" cy="9233434"/>
          </a:xfrm>
        </p:grpSpPr>
        <p:pic>
          <p:nvPicPr>
            <p:cNvPr id="3" name="object 18">
              <a:extLst>
                <a:ext uri="{FF2B5EF4-FFF2-40B4-BE49-F238E27FC236}">
                  <a16:creationId xmlns:a16="http://schemas.microsoft.com/office/drawing/2014/main" id="{0220BA09-3BFE-E34F-A0AB-B6476375456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17" y="3647507"/>
              <a:ext cx="11542831" cy="9233434"/>
            </a:xfrm>
            <a:prstGeom prst="rect">
              <a:avLst/>
            </a:prstGeom>
          </p:spPr>
        </p:pic>
        <p:pic>
          <p:nvPicPr>
            <p:cNvPr id="4" name="object 19">
              <a:extLst>
                <a:ext uri="{FF2B5EF4-FFF2-40B4-BE49-F238E27FC236}">
                  <a16:creationId xmlns:a16="http://schemas.microsoft.com/office/drawing/2014/main" id="{755D0C42-0FAC-A1CE-332A-9E84ED16C3D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22787" y="8459198"/>
              <a:ext cx="1542874" cy="1912674"/>
            </a:xfrm>
            <a:prstGeom prst="rect">
              <a:avLst/>
            </a:prstGeom>
          </p:spPr>
        </p:pic>
        <p:pic>
          <p:nvPicPr>
            <p:cNvPr id="5" name="object 20">
              <a:extLst>
                <a:ext uri="{FF2B5EF4-FFF2-40B4-BE49-F238E27FC236}">
                  <a16:creationId xmlns:a16="http://schemas.microsoft.com/office/drawing/2014/main" id="{3B5EEEBB-4319-80B5-AD63-707AA2291CE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2199" y="7679902"/>
              <a:ext cx="1733627" cy="2678558"/>
            </a:xfrm>
            <a:prstGeom prst="rect">
              <a:avLst/>
            </a:prstGeom>
          </p:spPr>
        </p:pic>
      </p:grpSp>
      <p:sp>
        <p:nvSpPr>
          <p:cNvPr id="6" name="object 21">
            <a:extLst>
              <a:ext uri="{FF2B5EF4-FFF2-40B4-BE49-F238E27FC236}">
                <a16:creationId xmlns:a16="http://schemas.microsoft.com/office/drawing/2014/main" id="{8DC67943-544E-69DA-1C9F-EC3B35D91FD1}"/>
              </a:ext>
            </a:extLst>
          </p:cNvPr>
          <p:cNvSpPr txBox="1"/>
          <p:nvPr/>
        </p:nvSpPr>
        <p:spPr>
          <a:xfrm>
            <a:off x="5077019" y="1651830"/>
            <a:ext cx="6954103" cy="32687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417320" indent="210185">
              <a:lnSpc>
                <a:spcPct val="118900"/>
              </a:lnSpc>
              <a:spcBef>
                <a:spcPts val="90"/>
              </a:spcBef>
              <a:buChar char="•"/>
              <a:tabLst>
                <a:tab pos="222885" algn="l"/>
              </a:tabLst>
            </a:pPr>
            <a:r>
              <a:rPr sz="1400" dirty="0">
                <a:latin typeface="Century Gothic" panose="020B0502020202020204" pitchFamily="34" charset="0"/>
                <a:cs typeface="Arial"/>
              </a:rPr>
              <a:t>%100</a:t>
            </a:r>
            <a:r>
              <a:rPr sz="1400" spc="95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otolog</a:t>
            </a:r>
            <a:r>
              <a:rPr sz="1400" spc="95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transplantasyon100%</a:t>
            </a:r>
            <a:r>
              <a:rPr sz="1400" spc="95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Arial"/>
              </a:rPr>
              <a:t>autologous transplantation</a:t>
            </a:r>
            <a:endParaRPr sz="1400" dirty="0">
              <a:latin typeface="Century Gothic" panose="020B0502020202020204" pitchFamily="34" charset="0"/>
              <a:cs typeface="Arial"/>
            </a:endParaRPr>
          </a:p>
          <a:p>
            <a:pPr marL="222885" indent="-210185">
              <a:lnSpc>
                <a:spcPct val="100000"/>
              </a:lnSpc>
              <a:spcBef>
                <a:spcPts val="590"/>
              </a:spcBef>
              <a:buChar char="•"/>
              <a:tabLst>
                <a:tab pos="222885" algn="l"/>
              </a:tabLst>
            </a:pPr>
            <a:r>
              <a:rPr sz="1400" dirty="0">
                <a:latin typeface="Century Gothic" panose="020B0502020202020204" pitchFamily="34" charset="0"/>
                <a:cs typeface="Arial"/>
              </a:rPr>
              <a:t>Single-session</a:t>
            </a:r>
            <a:r>
              <a:rPr sz="1400" spc="11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Arial"/>
              </a:rPr>
              <a:t>application</a:t>
            </a:r>
            <a:endParaRPr sz="1400" dirty="0">
              <a:latin typeface="Century Gothic" panose="020B0502020202020204" pitchFamily="34" charset="0"/>
              <a:cs typeface="Arial"/>
            </a:endParaRPr>
          </a:p>
          <a:p>
            <a:pPr marL="222885" indent="-210185">
              <a:lnSpc>
                <a:spcPct val="100000"/>
              </a:lnSpc>
              <a:spcBef>
                <a:spcPts val="590"/>
              </a:spcBef>
              <a:buChar char="•"/>
              <a:tabLst>
                <a:tab pos="222885" algn="l"/>
              </a:tabLst>
            </a:pPr>
            <a:r>
              <a:rPr sz="1400" dirty="0">
                <a:latin typeface="Century Gothic" panose="020B0502020202020204" pitchFamily="34" charset="0"/>
                <a:cs typeface="Arial"/>
              </a:rPr>
              <a:t>More</a:t>
            </a:r>
            <a:r>
              <a:rPr sz="1400" spc="6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effective</a:t>
            </a:r>
            <a:r>
              <a:rPr sz="1400" spc="6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treatment</a:t>
            </a:r>
            <a:r>
              <a:rPr sz="1400" spc="6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with</a:t>
            </a:r>
            <a:r>
              <a:rPr sz="1400" spc="6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Arial"/>
              </a:rPr>
              <a:t>photoactivation</a:t>
            </a:r>
            <a:endParaRPr sz="1400" dirty="0">
              <a:latin typeface="Century Gothic" panose="020B0502020202020204" pitchFamily="34" charset="0"/>
              <a:cs typeface="Arial"/>
            </a:endParaRPr>
          </a:p>
          <a:p>
            <a:pPr marL="222885" indent="-210185">
              <a:lnSpc>
                <a:spcPct val="100000"/>
              </a:lnSpc>
              <a:spcBef>
                <a:spcPts val="590"/>
              </a:spcBef>
              <a:buChar char="•"/>
              <a:tabLst>
                <a:tab pos="222885" algn="l"/>
              </a:tabLst>
            </a:pPr>
            <a:r>
              <a:rPr sz="1400" dirty="0">
                <a:latin typeface="Century Gothic" panose="020B0502020202020204" pitchFamily="34" charset="0"/>
                <a:cs typeface="Arial"/>
              </a:rPr>
              <a:t>99%</a:t>
            </a:r>
            <a:r>
              <a:rPr sz="1400" spc="9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homogenization</a:t>
            </a:r>
            <a:r>
              <a:rPr sz="1400" spc="9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spc="-20" dirty="0">
                <a:latin typeface="Century Gothic" panose="020B0502020202020204" pitchFamily="34" charset="0"/>
                <a:cs typeface="Arial"/>
              </a:rPr>
              <a:t>rate</a:t>
            </a:r>
            <a:endParaRPr sz="1400" dirty="0">
              <a:latin typeface="Century Gothic" panose="020B0502020202020204" pitchFamily="34" charset="0"/>
              <a:cs typeface="Arial"/>
            </a:endParaRPr>
          </a:p>
          <a:p>
            <a:pPr marL="222885" indent="-210185">
              <a:lnSpc>
                <a:spcPct val="100000"/>
              </a:lnSpc>
              <a:spcBef>
                <a:spcPts val="590"/>
              </a:spcBef>
              <a:buChar char="•"/>
              <a:tabLst>
                <a:tab pos="222885" algn="l"/>
              </a:tabLst>
            </a:pPr>
            <a:r>
              <a:rPr sz="1400" dirty="0">
                <a:latin typeface="Century Gothic" panose="020B0502020202020204" pitchFamily="34" charset="0"/>
                <a:cs typeface="Arial"/>
              </a:rPr>
              <a:t>Real</a:t>
            </a:r>
            <a:r>
              <a:rPr sz="1400" spc="45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regenerative</a:t>
            </a:r>
            <a:r>
              <a:rPr sz="1400" spc="5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effect</a:t>
            </a:r>
            <a:r>
              <a:rPr sz="1400" spc="5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with</a:t>
            </a:r>
            <a:r>
              <a:rPr sz="1400" spc="45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a</a:t>
            </a:r>
            <a:r>
              <a:rPr sz="1400" spc="5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high</a:t>
            </a:r>
            <a:r>
              <a:rPr sz="1400" spc="5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stem</a:t>
            </a:r>
            <a:r>
              <a:rPr sz="1400" spc="45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cell</a:t>
            </a:r>
            <a:r>
              <a:rPr sz="1400" spc="5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Arial"/>
              </a:rPr>
              <a:t>ratio</a:t>
            </a:r>
            <a:endParaRPr sz="1400" dirty="0">
              <a:latin typeface="Century Gothic" panose="020B0502020202020204" pitchFamily="34" charset="0"/>
              <a:cs typeface="Arial"/>
            </a:endParaRPr>
          </a:p>
          <a:p>
            <a:pPr marL="203835" indent="-191135">
              <a:lnSpc>
                <a:spcPct val="100000"/>
              </a:lnSpc>
              <a:spcBef>
                <a:spcPts val="590"/>
              </a:spcBef>
              <a:buChar char="•"/>
              <a:tabLst>
                <a:tab pos="203835" algn="l"/>
              </a:tabLst>
            </a:pPr>
            <a:r>
              <a:rPr sz="1400" dirty="0">
                <a:latin typeface="Century Gothic" panose="020B0502020202020204" pitchFamily="34" charset="0"/>
                <a:cs typeface="Arial"/>
              </a:rPr>
              <a:t>Automatic,</a:t>
            </a:r>
            <a:r>
              <a:rPr sz="1400" spc="105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ultra-sharp</a:t>
            </a:r>
            <a:r>
              <a:rPr sz="1400" spc="11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Arial"/>
              </a:rPr>
              <a:t>blades</a:t>
            </a:r>
            <a:endParaRPr sz="1400" dirty="0">
              <a:latin typeface="Century Gothic" panose="020B0502020202020204" pitchFamily="34" charset="0"/>
              <a:cs typeface="Arial"/>
            </a:endParaRPr>
          </a:p>
          <a:p>
            <a:pPr marL="222885" indent="-210185">
              <a:lnSpc>
                <a:spcPct val="100000"/>
              </a:lnSpc>
              <a:spcBef>
                <a:spcPts val="590"/>
              </a:spcBef>
              <a:buChar char="•"/>
              <a:tabLst>
                <a:tab pos="222885" algn="l"/>
              </a:tabLst>
            </a:pPr>
            <a:r>
              <a:rPr sz="1400" dirty="0">
                <a:latin typeface="Century Gothic" panose="020B0502020202020204" pitchFamily="34" charset="0"/>
                <a:cs typeface="Arial"/>
              </a:rPr>
              <a:t>Material</a:t>
            </a:r>
            <a:r>
              <a:rPr sz="1400" spc="8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preparation</a:t>
            </a:r>
            <a:r>
              <a:rPr sz="1400" spc="8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without</a:t>
            </a:r>
            <a:r>
              <a:rPr sz="1400" spc="8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manual</a:t>
            </a:r>
            <a:r>
              <a:rPr sz="1400" spc="8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Arial"/>
              </a:rPr>
              <a:t>contact</a:t>
            </a:r>
            <a:endParaRPr sz="1400" dirty="0">
              <a:latin typeface="Century Gothic" panose="020B0502020202020204" pitchFamily="34" charset="0"/>
              <a:cs typeface="Arial"/>
            </a:endParaRPr>
          </a:p>
          <a:p>
            <a:pPr marL="222885" indent="-210185">
              <a:lnSpc>
                <a:spcPct val="100000"/>
              </a:lnSpc>
              <a:spcBef>
                <a:spcPts val="585"/>
              </a:spcBef>
              <a:buChar char="•"/>
              <a:tabLst>
                <a:tab pos="222885" algn="l"/>
              </a:tabLst>
            </a:pPr>
            <a:r>
              <a:rPr sz="1400" dirty="0">
                <a:latin typeface="Century Gothic" panose="020B0502020202020204" pitchFamily="34" charset="0"/>
                <a:cs typeface="Arial"/>
              </a:rPr>
              <a:t>Faster,</a:t>
            </a:r>
            <a:r>
              <a:rPr sz="1400" spc="-5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more </a:t>
            </a:r>
            <a:r>
              <a:rPr sz="1400" spc="-10" dirty="0">
                <a:latin typeface="Century Gothic" panose="020B0502020202020204" pitchFamily="34" charset="0"/>
                <a:cs typeface="Arial"/>
              </a:rPr>
              <a:t>economical</a:t>
            </a:r>
            <a:endParaRPr sz="1400" dirty="0">
              <a:latin typeface="Century Gothic" panose="020B0502020202020204" pitchFamily="34" charset="0"/>
              <a:cs typeface="Arial"/>
            </a:endParaRPr>
          </a:p>
          <a:p>
            <a:pPr marL="222885" indent="-210185">
              <a:lnSpc>
                <a:spcPct val="100000"/>
              </a:lnSpc>
              <a:spcBef>
                <a:spcPts val="590"/>
              </a:spcBef>
              <a:buChar char="•"/>
              <a:tabLst>
                <a:tab pos="222885" algn="l"/>
              </a:tabLst>
            </a:pPr>
            <a:r>
              <a:rPr sz="1400" dirty="0">
                <a:latin typeface="Century Gothic" panose="020B0502020202020204" pitchFamily="34" charset="0"/>
                <a:cs typeface="Arial"/>
              </a:rPr>
              <a:t>Completely</a:t>
            </a:r>
            <a:r>
              <a:rPr sz="1400" spc="9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dirty="0">
                <a:latin typeface="Century Gothic" panose="020B0502020202020204" pitchFamily="34" charset="0"/>
                <a:cs typeface="Arial"/>
              </a:rPr>
              <a:t>sterile</a:t>
            </a:r>
            <a:r>
              <a:rPr sz="1400" spc="95" dirty="0"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Arial"/>
              </a:rPr>
              <a:t>components</a:t>
            </a:r>
            <a:endParaRPr sz="1400" dirty="0">
              <a:latin typeface="Century Gothic" panose="020B0502020202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830"/>
              </a:spcBef>
            </a:pPr>
            <a:endParaRPr sz="1400" dirty="0">
              <a:latin typeface="Century Gothic" panose="020B0502020202020204" pitchFamily="34" charset="0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009845"/>
                </a:solidFill>
                <a:latin typeface="Century Gothic" panose="020B0502020202020204" pitchFamily="34" charset="0"/>
                <a:cs typeface="Arial"/>
              </a:rPr>
              <a:t>Single</a:t>
            </a:r>
            <a:r>
              <a:rPr sz="1400" b="1" spc="-15" dirty="0">
                <a:solidFill>
                  <a:srgbClr val="009845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b="1" dirty="0">
                <a:solidFill>
                  <a:srgbClr val="009845"/>
                </a:solidFill>
                <a:latin typeface="Century Gothic" panose="020B0502020202020204" pitchFamily="34" charset="0"/>
                <a:cs typeface="Arial"/>
              </a:rPr>
              <a:t>device,</a:t>
            </a:r>
            <a:r>
              <a:rPr sz="1400" b="1" spc="-10" dirty="0">
                <a:solidFill>
                  <a:srgbClr val="009845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b="1" dirty="0">
                <a:solidFill>
                  <a:srgbClr val="009845"/>
                </a:solidFill>
                <a:latin typeface="Century Gothic" panose="020B0502020202020204" pitchFamily="34" charset="0"/>
                <a:cs typeface="Arial"/>
              </a:rPr>
              <a:t>multiple</a:t>
            </a:r>
            <a:r>
              <a:rPr sz="1400" b="1" spc="-15" dirty="0">
                <a:solidFill>
                  <a:srgbClr val="009845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b="1" dirty="0">
                <a:solidFill>
                  <a:srgbClr val="009845"/>
                </a:solidFill>
                <a:latin typeface="Century Gothic" panose="020B0502020202020204" pitchFamily="34" charset="0"/>
                <a:cs typeface="Arial"/>
              </a:rPr>
              <a:t>effects,</a:t>
            </a:r>
            <a:r>
              <a:rPr sz="1400" b="1" spc="-5" dirty="0">
                <a:solidFill>
                  <a:srgbClr val="009845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b="1" spc="-10" dirty="0">
                <a:solidFill>
                  <a:srgbClr val="009845"/>
                </a:solidFill>
                <a:latin typeface="Century Gothic" panose="020B0502020202020204" pitchFamily="34" charset="0"/>
                <a:cs typeface="Arial"/>
              </a:rPr>
              <a:t>User-friendly</a:t>
            </a:r>
            <a:endParaRPr sz="1400" dirty="0"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7" name="object 20">
            <a:extLst>
              <a:ext uri="{FF2B5EF4-FFF2-40B4-BE49-F238E27FC236}">
                <a16:creationId xmlns:a16="http://schemas.microsoft.com/office/drawing/2014/main" id="{50A64691-500A-9BC3-99DC-B0CC5FEC1474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8" name="object 21">
              <a:extLst>
                <a:ext uri="{FF2B5EF4-FFF2-40B4-BE49-F238E27FC236}">
                  <a16:creationId xmlns:a16="http://schemas.microsoft.com/office/drawing/2014/main" id="{7462B243-BAD1-B1CB-B996-595343BFD45E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22">
              <a:extLst>
                <a:ext uri="{FF2B5EF4-FFF2-40B4-BE49-F238E27FC236}">
                  <a16:creationId xmlns:a16="http://schemas.microsoft.com/office/drawing/2014/main" id="{3B1A0CAF-9323-90DD-30E2-288747B83445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1" name="object 23">
              <a:extLst>
                <a:ext uri="{FF2B5EF4-FFF2-40B4-BE49-F238E27FC236}">
                  <a16:creationId xmlns:a16="http://schemas.microsoft.com/office/drawing/2014/main" id="{69CB52A4-F446-63BD-3B15-580C27B2253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12" name="object 24">
              <a:extLst>
                <a:ext uri="{FF2B5EF4-FFF2-40B4-BE49-F238E27FC236}">
                  <a16:creationId xmlns:a16="http://schemas.microsoft.com/office/drawing/2014/main" id="{AA2EB837-5F8E-64C1-EAF5-B5CADFD96D0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9020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43075" y="736004"/>
            <a:ext cx="6553539" cy="5676849"/>
            <a:chOff x="4826429" y="1177911"/>
            <a:chExt cx="10807272" cy="9361544"/>
          </a:xfrm>
        </p:grpSpPr>
        <p:sp>
          <p:nvSpPr>
            <p:cNvPr id="12" name="object 12"/>
            <p:cNvSpPr/>
            <p:nvPr/>
          </p:nvSpPr>
          <p:spPr>
            <a:xfrm>
              <a:off x="14882073" y="105388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0"/>
                  </a:moveTo>
                  <a:lnTo>
                    <a:pt x="178" y="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81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46781" y="6293127"/>
              <a:ext cx="3582459" cy="31898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2423" y="6282866"/>
              <a:ext cx="3657683" cy="37508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6429" y="6296964"/>
              <a:ext cx="3632913" cy="318599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37544" y="1177911"/>
              <a:ext cx="3905540" cy="470036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48662" y="2180300"/>
              <a:ext cx="3585039" cy="34280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26429" y="2180300"/>
              <a:ext cx="3615993" cy="3347008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330961" y="140997"/>
            <a:ext cx="8162948" cy="685662"/>
          </a:xfrm>
          <a:prstGeom prst="rect">
            <a:avLst/>
          </a:prstGeom>
        </p:spPr>
        <p:txBody>
          <a:bodyPr vert="horz" wrap="square" lIns="0" tIns="8471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67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GCell® Autologous Micrograft (Hair) Application Protocol</a:t>
            </a:r>
            <a:br>
              <a:rPr lang="en-AE" sz="2200" b="1" dirty="0"/>
            </a:br>
            <a:endParaRPr sz="2200" dirty="0"/>
          </a:p>
        </p:txBody>
      </p:sp>
      <p:grpSp>
        <p:nvGrpSpPr>
          <p:cNvPr id="23" name="object 23"/>
          <p:cNvGrpSpPr/>
          <p:nvPr/>
        </p:nvGrpSpPr>
        <p:grpSpPr>
          <a:xfrm>
            <a:off x="7306752" y="2309442"/>
            <a:ext cx="2355824" cy="1288811"/>
            <a:chOff x="12048669" y="3808441"/>
            <a:chExt cx="3884929" cy="2125345"/>
          </a:xfrm>
        </p:grpSpPr>
        <p:sp>
          <p:nvSpPr>
            <p:cNvPr id="24" name="object 24"/>
            <p:cNvSpPr/>
            <p:nvPr/>
          </p:nvSpPr>
          <p:spPr>
            <a:xfrm>
              <a:off x="12048669" y="4125507"/>
              <a:ext cx="3611245" cy="1808480"/>
            </a:xfrm>
            <a:custGeom>
              <a:avLst/>
              <a:gdLst/>
              <a:ahLst/>
              <a:cxnLst/>
              <a:rect l="l" t="t" r="r" b="b"/>
              <a:pathLst>
                <a:path w="3611244" h="1808479">
                  <a:moveTo>
                    <a:pt x="3611115" y="0"/>
                  </a:moveTo>
                  <a:lnTo>
                    <a:pt x="0" y="0"/>
                  </a:lnTo>
                  <a:lnTo>
                    <a:pt x="0" y="1808154"/>
                  </a:lnTo>
                  <a:lnTo>
                    <a:pt x="3611115" y="1808154"/>
                  </a:lnTo>
                  <a:lnTo>
                    <a:pt x="3611115" y="0"/>
                  </a:lnTo>
                  <a:close/>
                </a:path>
              </a:pathLst>
            </a:custGeom>
            <a:solidFill>
              <a:srgbClr val="069B4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5" name="object 25"/>
            <p:cNvSpPr/>
            <p:nvPr/>
          </p:nvSpPr>
          <p:spPr>
            <a:xfrm>
              <a:off x="15389050" y="3808441"/>
              <a:ext cx="544195" cy="452755"/>
            </a:xfrm>
            <a:custGeom>
              <a:avLst/>
              <a:gdLst/>
              <a:ahLst/>
              <a:cxnLst/>
              <a:rect l="l" t="t" r="r" b="b"/>
              <a:pathLst>
                <a:path w="544194" h="452754">
                  <a:moveTo>
                    <a:pt x="306189" y="0"/>
                  </a:moveTo>
                  <a:lnTo>
                    <a:pt x="306189" y="109127"/>
                  </a:lnTo>
                  <a:lnTo>
                    <a:pt x="0" y="109127"/>
                  </a:lnTo>
                  <a:lnTo>
                    <a:pt x="0" y="343560"/>
                  </a:lnTo>
                  <a:lnTo>
                    <a:pt x="306189" y="343560"/>
                  </a:lnTo>
                  <a:lnTo>
                    <a:pt x="306189" y="452698"/>
                  </a:lnTo>
                  <a:lnTo>
                    <a:pt x="544130" y="226349"/>
                  </a:lnTo>
                  <a:lnTo>
                    <a:pt x="306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927179" y="2501712"/>
            <a:ext cx="2189862" cy="1042302"/>
          </a:xfrm>
          <a:prstGeom prst="rect">
            <a:avLst/>
          </a:prstGeom>
          <a:solidFill>
            <a:srgbClr val="069B4B"/>
          </a:solidFill>
        </p:spPr>
        <p:txBody>
          <a:bodyPr vert="horz" wrap="square" lIns="0" tIns="117060" rIns="0" bIns="0" rtlCol="0">
            <a:spAutoFit/>
          </a:bodyPr>
          <a:lstStyle/>
          <a:p>
            <a:pPr marL="143628" marR="248366">
              <a:spcBef>
                <a:spcPts val="922"/>
              </a:spcBef>
            </a:pP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hair-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bearing</a:t>
            </a:r>
            <a:r>
              <a:rPr sz="100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area</a:t>
            </a:r>
            <a:r>
              <a:rPr sz="100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3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diameter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00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cm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behind</a:t>
            </a:r>
            <a:r>
              <a:rPr sz="100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ear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001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shaved.</a:t>
            </a:r>
            <a:r>
              <a:rPr sz="1001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Subsequently,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area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001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sterilized,</a:t>
            </a:r>
            <a:r>
              <a:rPr sz="1001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 framed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anesthesia</a:t>
            </a:r>
            <a:r>
              <a:rPr sz="1001" spc="-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applied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borders.</a:t>
            </a:r>
            <a:endParaRPr sz="1001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306752" y="2611347"/>
            <a:ext cx="2189862" cy="46943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50560" marR="559112" algn="just">
              <a:spcBef>
                <a:spcPts val="58"/>
              </a:spcBef>
            </a:pP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collected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biopsies</a:t>
            </a:r>
            <a:r>
              <a:rPr sz="100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washed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physiological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saline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sterile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gauze.</a:t>
            </a:r>
            <a:endParaRPr sz="1001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16962" y="2501712"/>
            <a:ext cx="2189862" cy="5693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06278" rIns="0" bIns="0" rtlCol="0">
            <a:spAutoFit/>
          </a:bodyPr>
          <a:lstStyle/>
          <a:p>
            <a:pPr marL="147094" marR="407013">
              <a:spcBef>
                <a:spcPts val="837"/>
              </a:spcBef>
            </a:pPr>
            <a:r>
              <a:rPr sz="1001" spc="-6" dirty="0">
                <a:solidFill>
                  <a:srgbClr val="069B4B"/>
                </a:solidFill>
                <a:latin typeface="Arial"/>
                <a:cs typeface="Arial"/>
              </a:rPr>
              <a:t>4-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5</a:t>
            </a:r>
            <a:r>
              <a:rPr sz="1001" spc="-12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punch</a:t>
            </a:r>
            <a:r>
              <a:rPr sz="1001" spc="-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biopsies</a:t>
            </a:r>
            <a:r>
              <a:rPr sz="1001" spc="-3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are</a:t>
            </a:r>
            <a:r>
              <a:rPr sz="1001" spc="-6" dirty="0">
                <a:solidFill>
                  <a:srgbClr val="069B4B"/>
                </a:solidFill>
                <a:latin typeface="Arial"/>
                <a:cs typeface="Arial"/>
              </a:rPr>
              <a:t> taken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from</a:t>
            </a:r>
            <a:r>
              <a:rPr sz="1001" spc="-12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1001" spc="-1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area</a:t>
            </a:r>
            <a:r>
              <a:rPr sz="1001" spc="-1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where</a:t>
            </a:r>
            <a:r>
              <a:rPr sz="1001" spc="-15" dirty="0">
                <a:solidFill>
                  <a:srgbClr val="069B4B"/>
                </a:solidFill>
                <a:latin typeface="Arial"/>
                <a:cs typeface="Arial"/>
              </a:rPr>
              <a:t> the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procedure</a:t>
            </a:r>
            <a:r>
              <a:rPr sz="1001" spc="-1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will</a:t>
            </a:r>
            <a:r>
              <a:rPr sz="1001" spc="-1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be</a:t>
            </a:r>
            <a:r>
              <a:rPr sz="1001" spc="-1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spc="-6" dirty="0">
                <a:solidFill>
                  <a:srgbClr val="069B4B"/>
                </a:solidFill>
                <a:latin typeface="Arial"/>
                <a:cs typeface="Arial"/>
              </a:rPr>
              <a:t>performed.</a:t>
            </a:r>
            <a:endParaRPr sz="1001" dirty="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306752" y="4803462"/>
            <a:ext cx="2355824" cy="1288811"/>
            <a:chOff x="12048669" y="7921264"/>
            <a:chExt cx="3884929" cy="2125345"/>
          </a:xfrm>
        </p:grpSpPr>
        <p:sp>
          <p:nvSpPr>
            <p:cNvPr id="30" name="object 30"/>
            <p:cNvSpPr/>
            <p:nvPr/>
          </p:nvSpPr>
          <p:spPr>
            <a:xfrm>
              <a:off x="12048669" y="8238325"/>
              <a:ext cx="3611245" cy="1808480"/>
            </a:xfrm>
            <a:custGeom>
              <a:avLst/>
              <a:gdLst/>
              <a:ahLst/>
              <a:cxnLst/>
              <a:rect l="l" t="t" r="r" b="b"/>
              <a:pathLst>
                <a:path w="3611244" h="1808479">
                  <a:moveTo>
                    <a:pt x="3611115" y="0"/>
                  </a:moveTo>
                  <a:lnTo>
                    <a:pt x="0" y="0"/>
                  </a:lnTo>
                  <a:lnTo>
                    <a:pt x="0" y="1808154"/>
                  </a:lnTo>
                  <a:lnTo>
                    <a:pt x="3611115" y="1808154"/>
                  </a:lnTo>
                  <a:lnTo>
                    <a:pt x="3611115" y="0"/>
                  </a:lnTo>
                  <a:close/>
                </a:path>
              </a:pathLst>
            </a:custGeom>
            <a:solidFill>
              <a:srgbClr val="069B4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1" name="object 31"/>
            <p:cNvSpPr/>
            <p:nvPr/>
          </p:nvSpPr>
          <p:spPr>
            <a:xfrm>
              <a:off x="15389050" y="7921264"/>
              <a:ext cx="544195" cy="452755"/>
            </a:xfrm>
            <a:custGeom>
              <a:avLst/>
              <a:gdLst/>
              <a:ahLst/>
              <a:cxnLst/>
              <a:rect l="l" t="t" r="r" b="b"/>
              <a:pathLst>
                <a:path w="544194" h="452754">
                  <a:moveTo>
                    <a:pt x="306189" y="0"/>
                  </a:moveTo>
                  <a:lnTo>
                    <a:pt x="306189" y="109127"/>
                  </a:lnTo>
                  <a:lnTo>
                    <a:pt x="0" y="109127"/>
                  </a:lnTo>
                  <a:lnTo>
                    <a:pt x="0" y="343560"/>
                  </a:lnTo>
                  <a:lnTo>
                    <a:pt x="306189" y="343560"/>
                  </a:lnTo>
                  <a:lnTo>
                    <a:pt x="306189" y="452698"/>
                  </a:lnTo>
                  <a:lnTo>
                    <a:pt x="544130" y="226349"/>
                  </a:lnTo>
                  <a:lnTo>
                    <a:pt x="306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927179" y="4995728"/>
            <a:ext cx="2189862" cy="1086886"/>
          </a:xfrm>
          <a:prstGeom prst="rect">
            <a:avLst/>
          </a:prstGeom>
          <a:solidFill>
            <a:srgbClr val="069B4B"/>
          </a:solidFill>
        </p:spPr>
        <p:txBody>
          <a:bodyPr vert="horz" wrap="square" lIns="0" tIns="22719" rIns="0" bIns="0" rtlCol="0">
            <a:spAutoFit/>
          </a:bodyPr>
          <a:lstStyle/>
          <a:p>
            <a:pPr marL="143628" marR="230653">
              <a:lnSpc>
                <a:spcPct val="102299"/>
              </a:lnSpc>
              <a:spcBef>
                <a:spcPts val="179"/>
              </a:spcBef>
            </a:pP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collected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biopsy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materials</a:t>
            </a:r>
            <a:r>
              <a:rPr sz="879" spc="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1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placed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beneath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blades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6" dirty="0">
                <a:solidFill>
                  <a:srgbClr val="FFFFFF"/>
                </a:solidFill>
                <a:latin typeface="Arial"/>
                <a:cs typeface="Arial"/>
              </a:rPr>
              <a:t>within</a:t>
            </a:r>
            <a:r>
              <a:rPr sz="879" spc="3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kit.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2.2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ml</a:t>
            </a:r>
            <a:r>
              <a:rPr sz="879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6" dirty="0">
                <a:solidFill>
                  <a:srgbClr val="FFFFFF"/>
                </a:solidFill>
                <a:latin typeface="Arial"/>
                <a:cs typeface="Arial"/>
              </a:rPr>
              <a:t>physiological</a:t>
            </a:r>
            <a:r>
              <a:rPr sz="879" spc="303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saline</a:t>
            </a:r>
            <a:r>
              <a:rPr sz="879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added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879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kit,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1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positioned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left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chamber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79" spc="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1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GCell®</a:t>
            </a:r>
            <a:r>
              <a:rPr sz="879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device</a:t>
            </a:r>
            <a:r>
              <a:rPr sz="879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879" spc="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6" dirty="0">
                <a:solidFill>
                  <a:srgbClr val="FFFFFF"/>
                </a:solidFill>
                <a:latin typeface="Arial"/>
                <a:cs typeface="Arial"/>
              </a:rPr>
              <a:t>separation.</a:t>
            </a:r>
            <a:endParaRPr sz="879" dirty="0">
              <a:latin typeface="Arial"/>
              <a:cs typeface="Arial"/>
            </a:endParaRPr>
          </a:p>
          <a:p>
            <a:pPr marL="143628" marR="326149">
              <a:lnSpc>
                <a:spcPct val="103099"/>
              </a:lnSpc>
              <a:spcBef>
                <a:spcPts val="88"/>
              </a:spcBef>
            </a:pP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rotation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speed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spc="-6" dirty="0">
                <a:solidFill>
                  <a:srgbClr val="FFFFFF"/>
                </a:solidFill>
                <a:latin typeface="Arial"/>
                <a:cs typeface="Arial"/>
              </a:rPr>
              <a:t>separation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80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spc="-12" dirty="0">
                <a:solidFill>
                  <a:srgbClr val="FFFFFF"/>
                </a:solidFill>
                <a:latin typeface="Arial"/>
                <a:cs typeface="Arial"/>
              </a:rPr>
              <a:t>rpm.</a:t>
            </a:r>
            <a:endParaRPr sz="728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06752" y="5108973"/>
            <a:ext cx="2189862" cy="94918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50560" marR="242205">
              <a:lnSpc>
                <a:spcPct val="102299"/>
              </a:lnSpc>
              <a:spcBef>
                <a:spcPts val="58"/>
              </a:spcBef>
            </a:pP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homogenization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6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r>
              <a:rPr sz="879" spc="3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79" spc="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completed,</a:t>
            </a:r>
            <a:r>
              <a:rPr sz="879" spc="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kit</a:t>
            </a:r>
            <a:r>
              <a:rPr sz="879" spc="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chamber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15" dirty="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removed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proceeding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1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photoactivation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6" dirty="0">
                <a:solidFill>
                  <a:srgbClr val="FFFFFF"/>
                </a:solidFill>
                <a:latin typeface="Arial"/>
                <a:cs typeface="Arial"/>
              </a:rPr>
              <a:t>process.</a:t>
            </a:r>
            <a:endParaRPr sz="879" dirty="0">
              <a:latin typeface="Arial"/>
              <a:cs typeface="Arial"/>
            </a:endParaRPr>
          </a:p>
          <a:p>
            <a:pPr marL="150560" marR="255682">
              <a:lnSpc>
                <a:spcPct val="103099"/>
              </a:lnSpc>
              <a:spcBef>
                <a:spcPts val="382"/>
              </a:spcBef>
            </a:pP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Photoactivation</a:t>
            </a:r>
            <a:r>
              <a:rPr sz="728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728" spc="5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performed</a:t>
            </a:r>
            <a:r>
              <a:rPr sz="728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728" spc="5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728" spc="5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spc="-15" dirty="0">
                <a:solidFill>
                  <a:srgbClr val="FFFFFF"/>
                </a:solidFill>
                <a:latin typeface="Arial"/>
                <a:cs typeface="Arial"/>
              </a:rPr>
              <a:t>LED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light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wavelength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600-900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nm,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spc="-1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728" spc="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rotation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speed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728" spc="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1500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spc="-12" dirty="0">
                <a:solidFill>
                  <a:srgbClr val="FFFFFF"/>
                </a:solidFill>
                <a:latin typeface="Arial"/>
                <a:cs typeface="Arial"/>
              </a:rPr>
              <a:t>rpm.</a:t>
            </a:r>
            <a:endParaRPr sz="728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16962" y="4995728"/>
            <a:ext cx="2189862" cy="97441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8530" rIns="0" bIns="0" rtlCol="0">
            <a:spAutoFit/>
          </a:bodyPr>
          <a:lstStyle/>
          <a:p>
            <a:pPr marL="77398" marR="138238">
              <a:lnSpc>
                <a:spcPct val="103099"/>
              </a:lnSpc>
              <a:spcBef>
                <a:spcPts val="461"/>
              </a:spcBef>
            </a:pP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Following</a:t>
            </a:r>
            <a:r>
              <a:rPr sz="728" spc="58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728" spc="61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separation</a:t>
            </a:r>
            <a:r>
              <a:rPr sz="728" spc="61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process,</a:t>
            </a:r>
            <a:r>
              <a:rPr sz="728" spc="61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728" spc="61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6" dirty="0">
                <a:solidFill>
                  <a:srgbClr val="069B4B"/>
                </a:solidFill>
                <a:latin typeface="Arial"/>
                <a:cs typeface="Arial"/>
              </a:rPr>
              <a:t>obtained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suspension</a:t>
            </a:r>
            <a:r>
              <a:rPr sz="728" spc="3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is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placed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into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6" dirty="0">
                <a:solidFill>
                  <a:srgbClr val="069B4B"/>
                </a:solidFill>
                <a:latin typeface="Arial"/>
                <a:cs typeface="Arial"/>
              </a:rPr>
              <a:t>homogenization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kit.</a:t>
            </a:r>
            <a:r>
              <a:rPr sz="728" spc="3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3</a:t>
            </a:r>
            <a:r>
              <a:rPr sz="728" spc="3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ml</a:t>
            </a:r>
            <a:r>
              <a:rPr sz="728" spc="3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of</a:t>
            </a:r>
            <a:r>
              <a:rPr sz="728" spc="3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physiological</a:t>
            </a:r>
            <a:r>
              <a:rPr sz="728" spc="3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saline</a:t>
            </a:r>
            <a:r>
              <a:rPr sz="728" spc="3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is</a:t>
            </a:r>
            <a:r>
              <a:rPr sz="728" spc="3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added.</a:t>
            </a:r>
            <a:r>
              <a:rPr sz="728" spc="3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It</a:t>
            </a:r>
            <a:r>
              <a:rPr sz="728" spc="3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15" dirty="0">
                <a:solidFill>
                  <a:srgbClr val="069B4B"/>
                </a:solidFill>
                <a:latin typeface="Arial"/>
                <a:cs typeface="Arial"/>
              </a:rPr>
              <a:t>is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then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positioned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in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right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chamber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of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15" dirty="0">
                <a:solidFill>
                  <a:srgbClr val="069B4B"/>
                </a:solidFill>
                <a:latin typeface="Arial"/>
                <a:cs typeface="Arial"/>
              </a:rPr>
              <a:t>the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GCell®</a:t>
            </a:r>
            <a:r>
              <a:rPr sz="728" spc="52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device,</a:t>
            </a:r>
            <a:r>
              <a:rPr sz="728" spc="5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and</a:t>
            </a:r>
            <a:r>
              <a:rPr sz="728" spc="5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728" spc="5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6" dirty="0">
                <a:solidFill>
                  <a:srgbClr val="069B4B"/>
                </a:solidFill>
                <a:latin typeface="Arial"/>
                <a:cs typeface="Arial"/>
              </a:rPr>
              <a:t>automatic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homogenization</a:t>
            </a:r>
            <a:r>
              <a:rPr sz="728" spc="73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process</a:t>
            </a:r>
            <a:r>
              <a:rPr sz="728" spc="7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is</a:t>
            </a:r>
            <a:r>
              <a:rPr sz="728" spc="73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6" dirty="0">
                <a:solidFill>
                  <a:srgbClr val="069B4B"/>
                </a:solidFill>
                <a:latin typeface="Arial"/>
                <a:cs typeface="Arial"/>
              </a:rPr>
              <a:t>initiated.</a:t>
            </a:r>
            <a:endParaRPr sz="728" dirty="0">
              <a:latin typeface="Arial"/>
              <a:cs typeface="Arial"/>
            </a:endParaRPr>
          </a:p>
          <a:p>
            <a:pPr marL="77398" marR="127841">
              <a:lnSpc>
                <a:spcPct val="103099"/>
              </a:lnSpc>
            </a:pP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*The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rotation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speed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during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6" dirty="0">
                <a:solidFill>
                  <a:srgbClr val="069B4B"/>
                </a:solidFill>
                <a:latin typeface="Arial"/>
                <a:cs typeface="Arial"/>
              </a:rPr>
              <a:t>homogenization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process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is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1500</a:t>
            </a:r>
            <a:r>
              <a:rPr sz="728" spc="52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12" dirty="0">
                <a:solidFill>
                  <a:srgbClr val="069B4B"/>
                </a:solidFill>
                <a:latin typeface="Arial"/>
                <a:cs typeface="Arial"/>
              </a:rPr>
              <a:t>rpm.</a:t>
            </a:r>
            <a:endParaRPr sz="728" dirty="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115820" y="3595001"/>
            <a:ext cx="2191017" cy="2494063"/>
            <a:chOff x="8435661" y="5928422"/>
            <a:chExt cx="3613150" cy="4112895"/>
          </a:xfrm>
        </p:grpSpPr>
        <p:sp>
          <p:nvSpPr>
            <p:cNvPr id="36" name="object 36"/>
            <p:cNvSpPr/>
            <p:nvPr/>
          </p:nvSpPr>
          <p:spPr>
            <a:xfrm>
              <a:off x="8437542" y="5933658"/>
              <a:ext cx="3611245" cy="0"/>
            </a:xfrm>
            <a:custGeom>
              <a:avLst/>
              <a:gdLst/>
              <a:ahLst/>
              <a:cxnLst/>
              <a:rect l="l" t="t" r="r" b="b"/>
              <a:pathLst>
                <a:path w="3611245">
                  <a:moveTo>
                    <a:pt x="0" y="0"/>
                  </a:moveTo>
                  <a:lnTo>
                    <a:pt x="3611115" y="0"/>
                  </a:lnTo>
                </a:path>
              </a:pathLst>
            </a:custGeom>
            <a:ln w="10470">
              <a:solidFill>
                <a:srgbClr val="069B4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7" name="object 37"/>
            <p:cNvSpPr/>
            <p:nvPr/>
          </p:nvSpPr>
          <p:spPr>
            <a:xfrm>
              <a:off x="8435661" y="10036010"/>
              <a:ext cx="3611245" cy="0"/>
            </a:xfrm>
            <a:custGeom>
              <a:avLst/>
              <a:gdLst/>
              <a:ahLst/>
              <a:cxnLst/>
              <a:rect l="l" t="t" r="r" b="b"/>
              <a:pathLst>
                <a:path w="3611245">
                  <a:moveTo>
                    <a:pt x="0" y="0"/>
                  </a:moveTo>
                  <a:lnTo>
                    <a:pt x="3611115" y="0"/>
                  </a:lnTo>
                </a:path>
              </a:pathLst>
            </a:custGeom>
            <a:ln w="10470">
              <a:solidFill>
                <a:srgbClr val="069B4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3" name="object 20">
            <a:extLst>
              <a:ext uri="{FF2B5EF4-FFF2-40B4-BE49-F238E27FC236}">
                <a16:creationId xmlns:a16="http://schemas.microsoft.com/office/drawing/2014/main" id="{C670F286-4E0F-2EA7-E0B8-6C744E0587D0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4" name="object 21">
              <a:extLst>
                <a:ext uri="{FF2B5EF4-FFF2-40B4-BE49-F238E27FC236}">
                  <a16:creationId xmlns:a16="http://schemas.microsoft.com/office/drawing/2014/main" id="{88C8EB16-49FA-CB2C-B2DA-39D50E50D2EA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22">
              <a:extLst>
                <a:ext uri="{FF2B5EF4-FFF2-40B4-BE49-F238E27FC236}">
                  <a16:creationId xmlns:a16="http://schemas.microsoft.com/office/drawing/2014/main" id="{3656BC3D-33F4-A97C-58E5-C8445EAC003F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" name="object 23">
              <a:extLst>
                <a:ext uri="{FF2B5EF4-FFF2-40B4-BE49-F238E27FC236}">
                  <a16:creationId xmlns:a16="http://schemas.microsoft.com/office/drawing/2014/main" id="{69D6273E-D15C-237D-E0C7-3DB968A28AF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7" name="object 24">
              <a:extLst>
                <a:ext uri="{FF2B5EF4-FFF2-40B4-BE49-F238E27FC236}">
                  <a16:creationId xmlns:a16="http://schemas.microsoft.com/office/drawing/2014/main" id="{05C756C9-2A4E-C144-7535-54A4FF2A1C9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976074" y="359531"/>
            <a:ext cx="8716566" cy="527587"/>
          </a:xfrm>
          <a:prstGeom prst="rect">
            <a:avLst/>
          </a:prstGeom>
        </p:spPr>
        <p:txBody>
          <a:bodyPr vert="horz" wrap="square" lIns="0" tIns="187205" rIns="0" bIns="0" rtlCol="0" anchor="ctr">
            <a:spAutoFit/>
          </a:bodyPr>
          <a:lstStyle/>
          <a:p>
            <a:pPr marL="259918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New Generation Autologous Micrograft Technology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765114" y="2318232"/>
            <a:ext cx="3459420" cy="21897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13477" indent="118985">
              <a:lnSpc>
                <a:spcPct val="101000"/>
              </a:lnSpc>
              <a:spcBef>
                <a:spcPts val="58"/>
              </a:spcBef>
              <a:buChar char="•"/>
              <a:tabLst>
                <a:tab pos="126686" algn="l"/>
              </a:tabLst>
            </a:pPr>
            <a:r>
              <a:rPr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The prepared micrograft suspension can be applied by mixing it with PRP.</a:t>
            </a:r>
          </a:p>
          <a:p>
            <a:pPr>
              <a:spcBef>
                <a:spcPts val="88"/>
              </a:spcBef>
              <a:buFont typeface="Arial"/>
              <a:buChar char="•"/>
            </a:pPr>
            <a:endParaRPr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j-cs"/>
            </a:endParaRPr>
          </a:p>
          <a:p>
            <a:pPr marL="7701" marR="102042" indent="118985">
              <a:lnSpc>
                <a:spcPct val="101000"/>
              </a:lnSpc>
              <a:buChar char="•"/>
              <a:tabLst>
                <a:tab pos="126686" algn="l"/>
              </a:tabLst>
            </a:pPr>
            <a:r>
              <a:rPr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It can be applied to enhance the success of hair transplantation procedures, either before or after the procedure.</a:t>
            </a:r>
          </a:p>
          <a:p>
            <a:pPr>
              <a:spcBef>
                <a:spcPts val="91"/>
              </a:spcBef>
              <a:buFont typeface="Arial"/>
              <a:buChar char="•"/>
            </a:pPr>
            <a:endParaRPr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j-cs"/>
            </a:endParaRPr>
          </a:p>
          <a:p>
            <a:pPr marL="7701" marR="3081" indent="118985">
              <a:lnSpc>
                <a:spcPct val="101000"/>
              </a:lnSpc>
              <a:buChar char="•"/>
              <a:tabLst>
                <a:tab pos="126686" algn="l"/>
              </a:tabLst>
            </a:pPr>
            <a:r>
              <a:rPr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Results start to be observed at 10-12 weeks.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516410" y="5350636"/>
            <a:ext cx="4556854" cy="22477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Does Not Replace Hair Transplantation Treatment!</a:t>
            </a: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4596" y="2325806"/>
            <a:ext cx="5652621" cy="2373804"/>
          </a:xfrm>
          <a:prstGeom prst="rect">
            <a:avLst/>
          </a:prstGeom>
        </p:spPr>
      </p:pic>
      <p:grpSp>
        <p:nvGrpSpPr>
          <p:cNvPr id="2" name="object 20">
            <a:extLst>
              <a:ext uri="{FF2B5EF4-FFF2-40B4-BE49-F238E27FC236}">
                <a16:creationId xmlns:a16="http://schemas.microsoft.com/office/drawing/2014/main" id="{CEC095BC-002B-062B-1C40-BE1C574CB162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B4DCD60D-14AF-926F-567D-B39521576638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7132567B-DD34-FBD6-9D60-28B30200ABBB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9EA38F73-DBE0-76F6-9EF0-AE006B3063D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698053FF-5B56-C6CD-8605-3AEE9B0FBBB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80000" y="3180975"/>
            <a:ext cx="7277101" cy="345553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 marR="3081">
              <a:lnSpc>
                <a:spcPct val="100400"/>
              </a:lnSpc>
              <a:spcBef>
                <a:spcPts val="55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Autologous Micrograft Anti-Aging Treatment</a:t>
            </a:r>
          </a:p>
        </p:txBody>
      </p:sp>
      <p:grpSp>
        <p:nvGrpSpPr>
          <p:cNvPr id="3" name="object 20">
            <a:extLst>
              <a:ext uri="{FF2B5EF4-FFF2-40B4-BE49-F238E27FC236}">
                <a16:creationId xmlns:a16="http://schemas.microsoft.com/office/drawing/2014/main" id="{8179AB84-5606-B46F-A60A-01B0095F5861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4" name="object 21">
              <a:extLst>
                <a:ext uri="{FF2B5EF4-FFF2-40B4-BE49-F238E27FC236}">
                  <a16:creationId xmlns:a16="http://schemas.microsoft.com/office/drawing/2014/main" id="{0940BD4A-FDC8-203E-88E1-D577313EE194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22">
              <a:extLst>
                <a:ext uri="{FF2B5EF4-FFF2-40B4-BE49-F238E27FC236}">
                  <a16:creationId xmlns:a16="http://schemas.microsoft.com/office/drawing/2014/main" id="{753F17E5-C0B0-C70A-3F1C-2C4B5FA16282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" name="object 23">
              <a:extLst>
                <a:ext uri="{FF2B5EF4-FFF2-40B4-BE49-F238E27FC236}">
                  <a16:creationId xmlns:a16="http://schemas.microsoft.com/office/drawing/2014/main" id="{F04B4F49-339B-135F-BB29-D0801C43F60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7" name="object 24">
              <a:extLst>
                <a:ext uri="{FF2B5EF4-FFF2-40B4-BE49-F238E27FC236}">
                  <a16:creationId xmlns:a16="http://schemas.microsoft.com/office/drawing/2014/main" id="{3881ECF9-430A-E5DD-8BF1-BA12561BFCD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0"/>
            <a:ext cx="12191144" cy="68576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86005" y="10289498"/>
              <a:ext cx="666872" cy="66653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382940" y="10478141"/>
              <a:ext cx="405130" cy="350520"/>
            </a:xfrm>
            <a:custGeom>
              <a:avLst/>
              <a:gdLst/>
              <a:ahLst/>
              <a:cxnLst/>
              <a:rect l="l" t="t" r="r" b="b"/>
              <a:pathLst>
                <a:path w="405130" h="350520">
                  <a:moveTo>
                    <a:pt x="95796" y="0"/>
                  </a:moveTo>
                  <a:lnTo>
                    <a:pt x="92849" y="0"/>
                  </a:lnTo>
                  <a:lnTo>
                    <a:pt x="76301" y="9245"/>
                  </a:lnTo>
                  <a:lnTo>
                    <a:pt x="70218" y="11366"/>
                  </a:lnTo>
                  <a:lnTo>
                    <a:pt x="65684" y="16014"/>
                  </a:lnTo>
                  <a:lnTo>
                    <a:pt x="56857" y="40259"/>
                  </a:lnTo>
                  <a:lnTo>
                    <a:pt x="37160" y="104508"/>
                  </a:lnTo>
                  <a:lnTo>
                    <a:pt x="0" y="229196"/>
                  </a:lnTo>
                  <a:lnTo>
                    <a:pt x="2120" y="311429"/>
                  </a:lnTo>
                  <a:lnTo>
                    <a:pt x="2324" y="301332"/>
                  </a:lnTo>
                  <a:lnTo>
                    <a:pt x="3759" y="274561"/>
                  </a:lnTo>
                  <a:lnTo>
                    <a:pt x="7620" y="236397"/>
                  </a:lnTo>
                  <a:lnTo>
                    <a:pt x="15151" y="192151"/>
                  </a:lnTo>
                  <a:lnTo>
                    <a:pt x="27863" y="143954"/>
                  </a:lnTo>
                  <a:lnTo>
                    <a:pt x="43878" y="98577"/>
                  </a:lnTo>
                  <a:lnTo>
                    <a:pt x="61188" y="58978"/>
                  </a:lnTo>
                  <a:lnTo>
                    <a:pt x="84099" y="17716"/>
                  </a:lnTo>
                  <a:lnTo>
                    <a:pt x="91414" y="6311"/>
                  </a:lnTo>
                  <a:lnTo>
                    <a:pt x="95796" y="0"/>
                  </a:lnTo>
                  <a:close/>
                </a:path>
                <a:path w="405130" h="350520">
                  <a:moveTo>
                    <a:pt x="405079" y="134594"/>
                  </a:moveTo>
                  <a:lnTo>
                    <a:pt x="390283" y="146177"/>
                  </a:lnTo>
                  <a:lnTo>
                    <a:pt x="373621" y="157175"/>
                  </a:lnTo>
                  <a:lnTo>
                    <a:pt x="344538" y="174053"/>
                  </a:lnTo>
                  <a:lnTo>
                    <a:pt x="292468" y="203225"/>
                  </a:lnTo>
                  <a:lnTo>
                    <a:pt x="241973" y="232905"/>
                  </a:lnTo>
                  <a:lnTo>
                    <a:pt x="195935" y="265925"/>
                  </a:lnTo>
                  <a:lnTo>
                    <a:pt x="158902" y="304342"/>
                  </a:lnTo>
                  <a:lnTo>
                    <a:pt x="135420" y="350227"/>
                  </a:lnTo>
                  <a:lnTo>
                    <a:pt x="169062" y="344868"/>
                  </a:lnTo>
                  <a:lnTo>
                    <a:pt x="262699" y="267601"/>
                  </a:lnTo>
                  <a:lnTo>
                    <a:pt x="360121" y="177736"/>
                  </a:lnTo>
                  <a:lnTo>
                    <a:pt x="405079" y="134594"/>
                  </a:lnTo>
                  <a:close/>
                </a:path>
              </a:pathLst>
            </a:custGeom>
            <a:solidFill>
              <a:srgbClr val="2F602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05621" y="10538820"/>
              <a:ext cx="377664" cy="3952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76623" y="10329947"/>
              <a:ext cx="64206" cy="1065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49057" y="10451985"/>
              <a:ext cx="164039" cy="5420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40445" y="10251719"/>
              <a:ext cx="749164" cy="74415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15605" y="10334942"/>
              <a:ext cx="554505" cy="1780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31637" y="10538820"/>
              <a:ext cx="251647" cy="2132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51432" y="10712145"/>
              <a:ext cx="44443" cy="2560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882073" y="105388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0"/>
                  </a:moveTo>
                  <a:lnTo>
                    <a:pt x="178" y="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81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315606" y="10334942"/>
              <a:ext cx="555009" cy="3356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140445" y="10251719"/>
              <a:ext cx="749137" cy="74415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286993" y="10317270"/>
              <a:ext cx="594360" cy="676910"/>
            </a:xfrm>
            <a:custGeom>
              <a:avLst/>
              <a:gdLst/>
              <a:ahLst/>
              <a:cxnLst/>
              <a:rect l="l" t="t" r="r" b="b"/>
              <a:pathLst>
                <a:path w="594359" h="676909">
                  <a:moveTo>
                    <a:pt x="25958" y="0"/>
                  </a:moveTo>
                  <a:lnTo>
                    <a:pt x="23609" y="3009"/>
                  </a:lnTo>
                  <a:lnTo>
                    <a:pt x="21513" y="8267"/>
                  </a:lnTo>
                  <a:lnTo>
                    <a:pt x="21818" y="12928"/>
                  </a:lnTo>
                  <a:lnTo>
                    <a:pt x="23622" y="4965"/>
                  </a:lnTo>
                  <a:lnTo>
                    <a:pt x="25958" y="0"/>
                  </a:lnTo>
                  <a:close/>
                </a:path>
                <a:path w="594359" h="676909">
                  <a:moveTo>
                    <a:pt x="27216" y="92214"/>
                  </a:moveTo>
                  <a:lnTo>
                    <a:pt x="15735" y="83502"/>
                  </a:lnTo>
                  <a:lnTo>
                    <a:pt x="1574" y="50317"/>
                  </a:lnTo>
                  <a:lnTo>
                    <a:pt x="1676" y="23634"/>
                  </a:lnTo>
                  <a:lnTo>
                    <a:pt x="4318" y="12687"/>
                  </a:lnTo>
                  <a:lnTo>
                    <a:pt x="4140" y="12814"/>
                  </a:lnTo>
                  <a:lnTo>
                    <a:pt x="0" y="22936"/>
                  </a:lnTo>
                  <a:lnTo>
                    <a:pt x="0" y="68440"/>
                  </a:lnTo>
                  <a:lnTo>
                    <a:pt x="1689" y="71297"/>
                  </a:lnTo>
                  <a:lnTo>
                    <a:pt x="23964" y="92875"/>
                  </a:lnTo>
                  <a:lnTo>
                    <a:pt x="24892" y="92875"/>
                  </a:lnTo>
                  <a:lnTo>
                    <a:pt x="27216" y="92214"/>
                  </a:lnTo>
                  <a:close/>
                </a:path>
                <a:path w="594359" h="676909">
                  <a:moveTo>
                    <a:pt x="172542" y="134721"/>
                  </a:moveTo>
                  <a:lnTo>
                    <a:pt x="137477" y="184213"/>
                  </a:lnTo>
                  <a:lnTo>
                    <a:pt x="118630" y="221246"/>
                  </a:lnTo>
                  <a:lnTo>
                    <a:pt x="101041" y="265988"/>
                  </a:lnTo>
                  <a:lnTo>
                    <a:pt x="83197" y="334010"/>
                  </a:lnTo>
                  <a:lnTo>
                    <a:pt x="76771" y="375335"/>
                  </a:lnTo>
                  <a:lnTo>
                    <a:pt x="72974" y="421411"/>
                  </a:lnTo>
                  <a:lnTo>
                    <a:pt x="72542" y="472109"/>
                  </a:lnTo>
                  <a:lnTo>
                    <a:pt x="76212" y="527342"/>
                  </a:lnTo>
                  <a:lnTo>
                    <a:pt x="84734" y="586994"/>
                  </a:lnTo>
                  <a:lnTo>
                    <a:pt x="98818" y="650951"/>
                  </a:lnTo>
                  <a:lnTo>
                    <a:pt x="74599" y="423519"/>
                  </a:lnTo>
                  <a:lnTo>
                    <a:pt x="103911" y="262369"/>
                  </a:lnTo>
                  <a:lnTo>
                    <a:pt x="149110" y="166458"/>
                  </a:lnTo>
                  <a:lnTo>
                    <a:pt x="172542" y="134721"/>
                  </a:lnTo>
                  <a:close/>
                </a:path>
                <a:path w="594359" h="676909">
                  <a:moveTo>
                    <a:pt x="198666" y="481253"/>
                  </a:moveTo>
                  <a:lnTo>
                    <a:pt x="189090" y="496620"/>
                  </a:lnTo>
                  <a:lnTo>
                    <a:pt x="176974" y="530466"/>
                  </a:lnTo>
                  <a:lnTo>
                    <a:pt x="173189" y="561136"/>
                  </a:lnTo>
                  <a:lnTo>
                    <a:pt x="175031" y="588797"/>
                  </a:lnTo>
                  <a:lnTo>
                    <a:pt x="175361" y="590169"/>
                  </a:lnTo>
                  <a:lnTo>
                    <a:pt x="174193" y="567169"/>
                  </a:lnTo>
                  <a:lnTo>
                    <a:pt x="180492" y="521042"/>
                  </a:lnTo>
                  <a:lnTo>
                    <a:pt x="198666" y="481253"/>
                  </a:lnTo>
                  <a:close/>
                </a:path>
                <a:path w="594359" h="676909">
                  <a:moveTo>
                    <a:pt x="212255" y="459460"/>
                  </a:moveTo>
                  <a:lnTo>
                    <a:pt x="204533" y="471843"/>
                  </a:lnTo>
                  <a:lnTo>
                    <a:pt x="210718" y="463435"/>
                  </a:lnTo>
                  <a:lnTo>
                    <a:pt x="212255" y="459460"/>
                  </a:lnTo>
                  <a:close/>
                </a:path>
                <a:path w="594359" h="676909">
                  <a:moveTo>
                    <a:pt x="216636" y="676694"/>
                  </a:moveTo>
                  <a:lnTo>
                    <a:pt x="215811" y="675995"/>
                  </a:lnTo>
                  <a:lnTo>
                    <a:pt x="216598" y="676732"/>
                  </a:lnTo>
                  <a:close/>
                </a:path>
                <a:path w="594359" h="676909">
                  <a:moveTo>
                    <a:pt x="267373" y="492658"/>
                  </a:moveTo>
                  <a:lnTo>
                    <a:pt x="255968" y="504926"/>
                  </a:lnTo>
                  <a:lnTo>
                    <a:pt x="251548" y="512660"/>
                  </a:lnTo>
                  <a:lnTo>
                    <a:pt x="267373" y="492658"/>
                  </a:lnTo>
                  <a:close/>
                </a:path>
                <a:path w="594359" h="676909">
                  <a:moveTo>
                    <a:pt x="579107" y="176822"/>
                  </a:moveTo>
                  <a:lnTo>
                    <a:pt x="523113" y="125387"/>
                  </a:lnTo>
                  <a:lnTo>
                    <a:pt x="482523" y="107569"/>
                  </a:lnTo>
                  <a:lnTo>
                    <a:pt x="434213" y="95135"/>
                  </a:lnTo>
                  <a:lnTo>
                    <a:pt x="377571" y="86855"/>
                  </a:lnTo>
                  <a:lnTo>
                    <a:pt x="312026" y="81508"/>
                  </a:lnTo>
                  <a:lnTo>
                    <a:pt x="256870" y="79565"/>
                  </a:lnTo>
                  <a:lnTo>
                    <a:pt x="200177" y="79032"/>
                  </a:lnTo>
                  <a:lnTo>
                    <a:pt x="149199" y="78016"/>
                  </a:lnTo>
                  <a:lnTo>
                    <a:pt x="113588" y="74879"/>
                  </a:lnTo>
                  <a:lnTo>
                    <a:pt x="115443" y="75336"/>
                  </a:lnTo>
                  <a:lnTo>
                    <a:pt x="152717" y="78955"/>
                  </a:lnTo>
                  <a:lnTo>
                    <a:pt x="202069" y="80606"/>
                  </a:lnTo>
                  <a:lnTo>
                    <a:pt x="257149" y="81788"/>
                  </a:lnTo>
                  <a:lnTo>
                    <a:pt x="311556" y="84010"/>
                  </a:lnTo>
                  <a:lnTo>
                    <a:pt x="377151" y="89230"/>
                  </a:lnTo>
                  <a:lnTo>
                    <a:pt x="433857" y="97167"/>
                  </a:lnTo>
                  <a:lnTo>
                    <a:pt x="482257" y="109131"/>
                  </a:lnTo>
                  <a:lnTo>
                    <a:pt x="522960" y="126403"/>
                  </a:lnTo>
                  <a:lnTo>
                    <a:pt x="556539" y="150291"/>
                  </a:lnTo>
                  <a:lnTo>
                    <a:pt x="579107" y="176822"/>
                  </a:lnTo>
                  <a:close/>
                </a:path>
                <a:path w="594359" h="676909">
                  <a:moveTo>
                    <a:pt x="594042" y="237959"/>
                  </a:moveTo>
                  <a:lnTo>
                    <a:pt x="576414" y="279273"/>
                  </a:lnTo>
                  <a:lnTo>
                    <a:pt x="545147" y="314020"/>
                  </a:lnTo>
                  <a:lnTo>
                    <a:pt x="491451" y="353415"/>
                  </a:lnTo>
                  <a:lnTo>
                    <a:pt x="341655" y="430326"/>
                  </a:lnTo>
                  <a:lnTo>
                    <a:pt x="291096" y="467144"/>
                  </a:lnTo>
                  <a:lnTo>
                    <a:pt x="273113" y="486486"/>
                  </a:lnTo>
                  <a:lnTo>
                    <a:pt x="308051" y="455510"/>
                  </a:lnTo>
                  <a:lnTo>
                    <a:pt x="354838" y="424637"/>
                  </a:lnTo>
                  <a:lnTo>
                    <a:pt x="473837" y="365480"/>
                  </a:lnTo>
                  <a:lnTo>
                    <a:pt x="523062" y="333717"/>
                  </a:lnTo>
                  <a:lnTo>
                    <a:pt x="558685" y="302641"/>
                  </a:lnTo>
                  <a:lnTo>
                    <a:pt x="593559" y="245745"/>
                  </a:lnTo>
                  <a:lnTo>
                    <a:pt x="594042" y="237959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26429" y="2180299"/>
              <a:ext cx="3613341" cy="196226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26429" y="2180300"/>
              <a:ext cx="1121994" cy="105940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46781" y="6293127"/>
              <a:ext cx="3582459" cy="31898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42423" y="6282866"/>
              <a:ext cx="3657683" cy="37508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26429" y="6296964"/>
              <a:ext cx="3632913" cy="31859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37543" y="1177911"/>
              <a:ext cx="3905541" cy="47003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048662" y="2180300"/>
              <a:ext cx="3585039" cy="3428031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533826" y="310274"/>
            <a:ext cx="8758253" cy="347108"/>
          </a:xfrm>
          <a:prstGeom prst="rect">
            <a:avLst/>
          </a:prstGeom>
        </p:spPr>
        <p:txBody>
          <a:bodyPr vert="horz" wrap="square" lIns="0" tIns="8471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67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GCell® Autologous Micrograft (Anti-Aging) ApplicationProtocol</a:t>
            </a:r>
          </a:p>
        </p:txBody>
      </p:sp>
      <p:grpSp>
        <p:nvGrpSpPr>
          <p:cNvPr id="24" name="object 24"/>
          <p:cNvGrpSpPr/>
          <p:nvPr/>
        </p:nvGrpSpPr>
        <p:grpSpPr>
          <a:xfrm>
            <a:off x="7306752" y="2309442"/>
            <a:ext cx="2355824" cy="1288811"/>
            <a:chOff x="12048669" y="3808441"/>
            <a:chExt cx="3884929" cy="2125345"/>
          </a:xfrm>
        </p:grpSpPr>
        <p:sp>
          <p:nvSpPr>
            <p:cNvPr id="25" name="object 25"/>
            <p:cNvSpPr/>
            <p:nvPr/>
          </p:nvSpPr>
          <p:spPr>
            <a:xfrm>
              <a:off x="12048669" y="4125507"/>
              <a:ext cx="3611245" cy="1808480"/>
            </a:xfrm>
            <a:custGeom>
              <a:avLst/>
              <a:gdLst/>
              <a:ahLst/>
              <a:cxnLst/>
              <a:rect l="l" t="t" r="r" b="b"/>
              <a:pathLst>
                <a:path w="3611244" h="1808479">
                  <a:moveTo>
                    <a:pt x="3611115" y="0"/>
                  </a:moveTo>
                  <a:lnTo>
                    <a:pt x="0" y="0"/>
                  </a:lnTo>
                  <a:lnTo>
                    <a:pt x="0" y="1808154"/>
                  </a:lnTo>
                  <a:lnTo>
                    <a:pt x="3611115" y="1808154"/>
                  </a:lnTo>
                  <a:lnTo>
                    <a:pt x="3611115" y="0"/>
                  </a:lnTo>
                  <a:close/>
                </a:path>
              </a:pathLst>
            </a:custGeom>
            <a:solidFill>
              <a:srgbClr val="069B4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6" name="object 26"/>
            <p:cNvSpPr/>
            <p:nvPr/>
          </p:nvSpPr>
          <p:spPr>
            <a:xfrm>
              <a:off x="15389050" y="3808441"/>
              <a:ext cx="544195" cy="452755"/>
            </a:xfrm>
            <a:custGeom>
              <a:avLst/>
              <a:gdLst/>
              <a:ahLst/>
              <a:cxnLst/>
              <a:rect l="l" t="t" r="r" b="b"/>
              <a:pathLst>
                <a:path w="544194" h="452754">
                  <a:moveTo>
                    <a:pt x="306189" y="0"/>
                  </a:moveTo>
                  <a:lnTo>
                    <a:pt x="306189" y="109127"/>
                  </a:lnTo>
                  <a:lnTo>
                    <a:pt x="0" y="109127"/>
                  </a:lnTo>
                  <a:lnTo>
                    <a:pt x="0" y="343560"/>
                  </a:lnTo>
                  <a:lnTo>
                    <a:pt x="306189" y="343560"/>
                  </a:lnTo>
                  <a:lnTo>
                    <a:pt x="306189" y="452698"/>
                  </a:lnTo>
                  <a:lnTo>
                    <a:pt x="544130" y="226349"/>
                  </a:lnTo>
                  <a:lnTo>
                    <a:pt x="306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927179" y="2501711"/>
            <a:ext cx="2189862" cy="926820"/>
          </a:xfrm>
          <a:prstGeom prst="rect">
            <a:avLst/>
          </a:prstGeom>
          <a:solidFill>
            <a:srgbClr val="069B4B"/>
          </a:solidFill>
        </p:spPr>
        <p:txBody>
          <a:bodyPr vert="horz" wrap="square" lIns="0" tIns="2695" rIns="0" bIns="0" rtlCol="0">
            <a:spAutoFit/>
          </a:bodyPr>
          <a:lstStyle/>
          <a:p>
            <a:pPr>
              <a:spcBef>
                <a:spcPts val="21"/>
              </a:spcBef>
            </a:pPr>
            <a:endParaRPr sz="1001">
              <a:latin typeface="Times New Roman"/>
              <a:cs typeface="Times New Roman"/>
            </a:endParaRPr>
          </a:p>
          <a:p>
            <a:pPr marL="143628" marR="368121"/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1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hairless</a:t>
            </a:r>
            <a:r>
              <a:rPr sz="100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area</a:t>
            </a:r>
            <a:r>
              <a:rPr sz="100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behind</a:t>
            </a:r>
            <a:r>
              <a:rPr sz="100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ear</a:t>
            </a:r>
            <a:r>
              <a:rPr sz="1001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is identified,</a:t>
            </a:r>
            <a:r>
              <a:rPr sz="1001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1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1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framed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anesthesia</a:t>
            </a:r>
            <a:r>
              <a:rPr sz="1001" spc="-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applied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borders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100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sterilization.</a:t>
            </a:r>
            <a:endParaRPr sz="1001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06752" y="2661759"/>
            <a:ext cx="2189862" cy="46943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50560" marR="559112" algn="just">
              <a:spcBef>
                <a:spcPts val="58"/>
              </a:spcBef>
            </a:pP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collected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biopsies</a:t>
            </a:r>
            <a:r>
              <a:rPr sz="100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washed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physiological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saline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FFFFFF"/>
                </a:solidFill>
                <a:latin typeface="Arial"/>
                <a:cs typeface="Arial"/>
              </a:rPr>
              <a:t>sterile</a:t>
            </a:r>
            <a:r>
              <a:rPr sz="1001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1" spc="-6" dirty="0">
                <a:solidFill>
                  <a:srgbClr val="FFFFFF"/>
                </a:solidFill>
                <a:latin typeface="Arial"/>
                <a:cs typeface="Arial"/>
              </a:rPr>
              <a:t>gauze.</a:t>
            </a:r>
            <a:endParaRPr sz="1001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16962" y="2501711"/>
            <a:ext cx="2189862" cy="62073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21" rIns="0" bIns="0" rtlCol="0">
            <a:spAutoFit/>
          </a:bodyPr>
          <a:lstStyle/>
          <a:p>
            <a:pPr>
              <a:spcBef>
                <a:spcPts val="36"/>
              </a:spcBef>
            </a:pPr>
            <a:endParaRPr sz="1001">
              <a:latin typeface="Times New Roman"/>
              <a:cs typeface="Times New Roman"/>
            </a:endParaRPr>
          </a:p>
          <a:p>
            <a:pPr marL="147094" marR="407013"/>
            <a:r>
              <a:rPr sz="1001" spc="-6" dirty="0">
                <a:solidFill>
                  <a:srgbClr val="069B4B"/>
                </a:solidFill>
                <a:latin typeface="Arial"/>
                <a:cs typeface="Arial"/>
              </a:rPr>
              <a:t>4-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5</a:t>
            </a:r>
            <a:r>
              <a:rPr sz="1001" spc="-12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punch</a:t>
            </a:r>
            <a:r>
              <a:rPr sz="1001" spc="-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biopsies</a:t>
            </a:r>
            <a:r>
              <a:rPr sz="1001" spc="-3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are</a:t>
            </a:r>
            <a:r>
              <a:rPr sz="1001" spc="-6" dirty="0">
                <a:solidFill>
                  <a:srgbClr val="069B4B"/>
                </a:solidFill>
                <a:latin typeface="Arial"/>
                <a:cs typeface="Arial"/>
              </a:rPr>
              <a:t> taken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from</a:t>
            </a:r>
            <a:r>
              <a:rPr sz="1001" spc="-12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1001" spc="-1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area</a:t>
            </a:r>
            <a:r>
              <a:rPr sz="1001" spc="-1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where</a:t>
            </a:r>
            <a:r>
              <a:rPr sz="1001" spc="-15" dirty="0">
                <a:solidFill>
                  <a:srgbClr val="069B4B"/>
                </a:solidFill>
                <a:latin typeface="Arial"/>
                <a:cs typeface="Arial"/>
              </a:rPr>
              <a:t> the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procedure</a:t>
            </a:r>
            <a:r>
              <a:rPr sz="1001" spc="-1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will</a:t>
            </a:r>
            <a:r>
              <a:rPr sz="1001" spc="-1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dirty="0">
                <a:solidFill>
                  <a:srgbClr val="069B4B"/>
                </a:solidFill>
                <a:latin typeface="Arial"/>
                <a:cs typeface="Arial"/>
              </a:rPr>
              <a:t>be</a:t>
            </a:r>
            <a:r>
              <a:rPr sz="1001" spc="-1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1001" spc="-6" dirty="0">
                <a:solidFill>
                  <a:srgbClr val="069B4B"/>
                </a:solidFill>
                <a:latin typeface="Arial"/>
                <a:cs typeface="Arial"/>
              </a:rPr>
              <a:t>performed.</a:t>
            </a:r>
            <a:endParaRPr sz="1001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306752" y="4803462"/>
            <a:ext cx="2355824" cy="1288811"/>
            <a:chOff x="12048669" y="7921264"/>
            <a:chExt cx="3884929" cy="2125345"/>
          </a:xfrm>
        </p:grpSpPr>
        <p:sp>
          <p:nvSpPr>
            <p:cNvPr id="31" name="object 31"/>
            <p:cNvSpPr/>
            <p:nvPr/>
          </p:nvSpPr>
          <p:spPr>
            <a:xfrm>
              <a:off x="12048669" y="8238325"/>
              <a:ext cx="3611245" cy="1808480"/>
            </a:xfrm>
            <a:custGeom>
              <a:avLst/>
              <a:gdLst/>
              <a:ahLst/>
              <a:cxnLst/>
              <a:rect l="l" t="t" r="r" b="b"/>
              <a:pathLst>
                <a:path w="3611244" h="1808479">
                  <a:moveTo>
                    <a:pt x="3611115" y="0"/>
                  </a:moveTo>
                  <a:lnTo>
                    <a:pt x="0" y="0"/>
                  </a:lnTo>
                  <a:lnTo>
                    <a:pt x="0" y="1808154"/>
                  </a:lnTo>
                  <a:lnTo>
                    <a:pt x="3611115" y="1808154"/>
                  </a:lnTo>
                  <a:lnTo>
                    <a:pt x="3611115" y="0"/>
                  </a:lnTo>
                  <a:close/>
                </a:path>
              </a:pathLst>
            </a:custGeom>
            <a:solidFill>
              <a:srgbClr val="069B4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2" name="object 32"/>
            <p:cNvSpPr/>
            <p:nvPr/>
          </p:nvSpPr>
          <p:spPr>
            <a:xfrm>
              <a:off x="15389050" y="7921264"/>
              <a:ext cx="544195" cy="452755"/>
            </a:xfrm>
            <a:custGeom>
              <a:avLst/>
              <a:gdLst/>
              <a:ahLst/>
              <a:cxnLst/>
              <a:rect l="l" t="t" r="r" b="b"/>
              <a:pathLst>
                <a:path w="544194" h="452754">
                  <a:moveTo>
                    <a:pt x="306189" y="0"/>
                  </a:moveTo>
                  <a:lnTo>
                    <a:pt x="306189" y="109127"/>
                  </a:lnTo>
                  <a:lnTo>
                    <a:pt x="0" y="109127"/>
                  </a:lnTo>
                  <a:lnTo>
                    <a:pt x="0" y="343560"/>
                  </a:lnTo>
                  <a:lnTo>
                    <a:pt x="306189" y="343560"/>
                  </a:lnTo>
                  <a:lnTo>
                    <a:pt x="306189" y="452698"/>
                  </a:lnTo>
                  <a:lnTo>
                    <a:pt x="544130" y="226349"/>
                  </a:lnTo>
                  <a:lnTo>
                    <a:pt x="306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927179" y="4995728"/>
            <a:ext cx="2189862" cy="1086886"/>
          </a:xfrm>
          <a:prstGeom prst="rect">
            <a:avLst/>
          </a:prstGeom>
          <a:solidFill>
            <a:srgbClr val="069B4B"/>
          </a:solidFill>
        </p:spPr>
        <p:txBody>
          <a:bodyPr vert="horz" wrap="square" lIns="0" tIns="22719" rIns="0" bIns="0" rtlCol="0">
            <a:spAutoFit/>
          </a:bodyPr>
          <a:lstStyle/>
          <a:p>
            <a:pPr marL="143628" marR="230653">
              <a:lnSpc>
                <a:spcPct val="102299"/>
              </a:lnSpc>
              <a:spcBef>
                <a:spcPts val="179"/>
              </a:spcBef>
            </a:pP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collected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biopsy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materials</a:t>
            </a:r>
            <a:r>
              <a:rPr sz="879" spc="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1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placed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beneath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blades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6" dirty="0">
                <a:solidFill>
                  <a:srgbClr val="FFFFFF"/>
                </a:solidFill>
                <a:latin typeface="Arial"/>
                <a:cs typeface="Arial"/>
              </a:rPr>
              <a:t>within</a:t>
            </a:r>
            <a:r>
              <a:rPr sz="879" spc="3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kit.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2.2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ml</a:t>
            </a:r>
            <a:r>
              <a:rPr sz="879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6" dirty="0">
                <a:solidFill>
                  <a:srgbClr val="FFFFFF"/>
                </a:solidFill>
                <a:latin typeface="Arial"/>
                <a:cs typeface="Arial"/>
              </a:rPr>
              <a:t>physiological</a:t>
            </a:r>
            <a:r>
              <a:rPr sz="879" spc="303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saline</a:t>
            </a:r>
            <a:r>
              <a:rPr sz="879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added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879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kit,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1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positioned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left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chamber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79" spc="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1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GCell®</a:t>
            </a:r>
            <a:r>
              <a:rPr sz="879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device</a:t>
            </a:r>
            <a:r>
              <a:rPr sz="879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879" spc="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6" dirty="0">
                <a:solidFill>
                  <a:srgbClr val="FFFFFF"/>
                </a:solidFill>
                <a:latin typeface="Arial"/>
                <a:cs typeface="Arial"/>
              </a:rPr>
              <a:t>separation.</a:t>
            </a:r>
            <a:endParaRPr sz="879">
              <a:latin typeface="Arial"/>
              <a:cs typeface="Arial"/>
            </a:endParaRPr>
          </a:p>
          <a:p>
            <a:pPr marL="143628" marR="326149">
              <a:lnSpc>
                <a:spcPct val="103099"/>
              </a:lnSpc>
              <a:spcBef>
                <a:spcPts val="88"/>
              </a:spcBef>
            </a:pP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rotation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speed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spc="-6" dirty="0">
                <a:solidFill>
                  <a:srgbClr val="FFFFFF"/>
                </a:solidFill>
                <a:latin typeface="Arial"/>
                <a:cs typeface="Arial"/>
              </a:rPr>
              <a:t>separation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80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spc="-12" dirty="0">
                <a:solidFill>
                  <a:srgbClr val="FFFFFF"/>
                </a:solidFill>
                <a:latin typeface="Arial"/>
                <a:cs typeface="Arial"/>
              </a:rPr>
              <a:t>rpm.</a:t>
            </a:r>
            <a:endParaRPr sz="728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06752" y="5108973"/>
            <a:ext cx="2189862" cy="94918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50560" marR="242205">
              <a:lnSpc>
                <a:spcPct val="102299"/>
              </a:lnSpc>
              <a:spcBef>
                <a:spcPts val="58"/>
              </a:spcBef>
            </a:pP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homogenization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6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r>
              <a:rPr sz="879" spc="30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79" spc="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completed,</a:t>
            </a:r>
            <a:r>
              <a:rPr sz="879" spc="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kit</a:t>
            </a:r>
            <a:r>
              <a:rPr sz="879" spc="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chamber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79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15" dirty="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removed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proceeding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879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1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879" dirty="0">
                <a:solidFill>
                  <a:srgbClr val="FFFFFF"/>
                </a:solidFill>
                <a:latin typeface="Arial"/>
                <a:cs typeface="Arial"/>
              </a:rPr>
              <a:t>photoactivation</a:t>
            </a:r>
            <a:r>
              <a:rPr sz="879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79" spc="-6" dirty="0">
                <a:solidFill>
                  <a:srgbClr val="FFFFFF"/>
                </a:solidFill>
                <a:latin typeface="Arial"/>
                <a:cs typeface="Arial"/>
              </a:rPr>
              <a:t>process.</a:t>
            </a:r>
            <a:endParaRPr sz="879">
              <a:latin typeface="Arial"/>
              <a:cs typeface="Arial"/>
            </a:endParaRPr>
          </a:p>
          <a:p>
            <a:pPr marL="150560" marR="255682">
              <a:lnSpc>
                <a:spcPct val="103099"/>
              </a:lnSpc>
              <a:spcBef>
                <a:spcPts val="382"/>
              </a:spcBef>
            </a:pP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Photoactivation</a:t>
            </a:r>
            <a:r>
              <a:rPr sz="728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728" spc="5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performed</a:t>
            </a:r>
            <a:r>
              <a:rPr sz="728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728" spc="5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728" spc="5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spc="-15" dirty="0">
                <a:solidFill>
                  <a:srgbClr val="FFFFFF"/>
                </a:solidFill>
                <a:latin typeface="Arial"/>
                <a:cs typeface="Arial"/>
              </a:rPr>
              <a:t>LED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light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wavelength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600-900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nm,</a:t>
            </a:r>
            <a:r>
              <a:rPr sz="728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spc="-1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728" spc="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rotation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speed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728" spc="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FFFFFF"/>
                </a:solidFill>
                <a:latin typeface="Arial"/>
                <a:cs typeface="Arial"/>
              </a:rPr>
              <a:t>1500</a:t>
            </a:r>
            <a:r>
              <a:rPr sz="728" spc="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8" spc="-12" dirty="0">
                <a:solidFill>
                  <a:srgbClr val="FFFFFF"/>
                </a:solidFill>
                <a:latin typeface="Arial"/>
                <a:cs typeface="Arial"/>
              </a:rPr>
              <a:t>rpm.</a:t>
            </a:r>
            <a:endParaRPr sz="728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16962" y="4995728"/>
            <a:ext cx="2189862" cy="97441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8530" rIns="0" bIns="0" rtlCol="0">
            <a:spAutoFit/>
          </a:bodyPr>
          <a:lstStyle/>
          <a:p>
            <a:pPr marL="77398" marR="138238">
              <a:lnSpc>
                <a:spcPct val="103099"/>
              </a:lnSpc>
              <a:spcBef>
                <a:spcPts val="461"/>
              </a:spcBef>
            </a:pP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Following</a:t>
            </a:r>
            <a:r>
              <a:rPr sz="728" spc="58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728" spc="61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separation</a:t>
            </a:r>
            <a:r>
              <a:rPr sz="728" spc="61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process,</a:t>
            </a:r>
            <a:r>
              <a:rPr sz="728" spc="61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728" spc="61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6" dirty="0">
                <a:solidFill>
                  <a:srgbClr val="069B4B"/>
                </a:solidFill>
                <a:latin typeface="Arial"/>
                <a:cs typeface="Arial"/>
              </a:rPr>
              <a:t>obtained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suspension</a:t>
            </a:r>
            <a:r>
              <a:rPr sz="728" spc="3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is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placed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into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6" dirty="0">
                <a:solidFill>
                  <a:srgbClr val="069B4B"/>
                </a:solidFill>
                <a:latin typeface="Arial"/>
                <a:cs typeface="Arial"/>
              </a:rPr>
              <a:t>homogenization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kit.</a:t>
            </a:r>
            <a:r>
              <a:rPr sz="728" spc="3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3</a:t>
            </a:r>
            <a:r>
              <a:rPr sz="728" spc="3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ml</a:t>
            </a:r>
            <a:r>
              <a:rPr sz="728" spc="3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of</a:t>
            </a:r>
            <a:r>
              <a:rPr sz="728" spc="3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physiological</a:t>
            </a:r>
            <a:r>
              <a:rPr sz="728" spc="3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saline</a:t>
            </a:r>
            <a:r>
              <a:rPr sz="728" spc="3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is</a:t>
            </a:r>
            <a:r>
              <a:rPr sz="728" spc="3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added.</a:t>
            </a:r>
            <a:r>
              <a:rPr sz="728" spc="3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It</a:t>
            </a:r>
            <a:r>
              <a:rPr sz="728" spc="3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15" dirty="0">
                <a:solidFill>
                  <a:srgbClr val="069B4B"/>
                </a:solidFill>
                <a:latin typeface="Arial"/>
                <a:cs typeface="Arial"/>
              </a:rPr>
              <a:t>is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then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positioned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in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right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chamber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of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15" dirty="0">
                <a:solidFill>
                  <a:srgbClr val="069B4B"/>
                </a:solidFill>
                <a:latin typeface="Arial"/>
                <a:cs typeface="Arial"/>
              </a:rPr>
              <a:t>the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GCell®</a:t>
            </a:r>
            <a:r>
              <a:rPr sz="728" spc="52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device,</a:t>
            </a:r>
            <a:r>
              <a:rPr sz="728" spc="5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and</a:t>
            </a:r>
            <a:r>
              <a:rPr sz="728" spc="5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728" spc="5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6" dirty="0">
                <a:solidFill>
                  <a:srgbClr val="069B4B"/>
                </a:solidFill>
                <a:latin typeface="Arial"/>
                <a:cs typeface="Arial"/>
              </a:rPr>
              <a:t>automatic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homogenization</a:t>
            </a:r>
            <a:r>
              <a:rPr sz="728" spc="73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process</a:t>
            </a:r>
            <a:r>
              <a:rPr sz="728" spc="76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is</a:t>
            </a:r>
            <a:r>
              <a:rPr sz="728" spc="73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6" dirty="0">
                <a:solidFill>
                  <a:srgbClr val="069B4B"/>
                </a:solidFill>
                <a:latin typeface="Arial"/>
                <a:cs typeface="Arial"/>
              </a:rPr>
              <a:t>initiated.</a:t>
            </a:r>
            <a:endParaRPr sz="728">
              <a:latin typeface="Arial"/>
              <a:cs typeface="Arial"/>
            </a:endParaRPr>
          </a:p>
          <a:p>
            <a:pPr marL="77398" marR="127841">
              <a:lnSpc>
                <a:spcPct val="103099"/>
              </a:lnSpc>
            </a:pP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*The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rotation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speed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during</a:t>
            </a:r>
            <a:r>
              <a:rPr sz="728" spc="45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the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6" dirty="0">
                <a:solidFill>
                  <a:srgbClr val="069B4B"/>
                </a:solidFill>
                <a:latin typeface="Arial"/>
                <a:cs typeface="Arial"/>
              </a:rPr>
              <a:t>homogenization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process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is</a:t>
            </a:r>
            <a:r>
              <a:rPr sz="728" spc="49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dirty="0">
                <a:solidFill>
                  <a:srgbClr val="069B4B"/>
                </a:solidFill>
                <a:latin typeface="Arial"/>
                <a:cs typeface="Arial"/>
              </a:rPr>
              <a:t>1500</a:t>
            </a:r>
            <a:r>
              <a:rPr sz="728" spc="52" dirty="0">
                <a:solidFill>
                  <a:srgbClr val="069B4B"/>
                </a:solidFill>
                <a:latin typeface="Arial"/>
                <a:cs typeface="Arial"/>
              </a:rPr>
              <a:t> </a:t>
            </a:r>
            <a:r>
              <a:rPr sz="728" spc="-12" dirty="0">
                <a:solidFill>
                  <a:srgbClr val="069B4B"/>
                </a:solidFill>
                <a:latin typeface="Arial"/>
                <a:cs typeface="Arial"/>
              </a:rPr>
              <a:t>rpm.</a:t>
            </a:r>
            <a:endParaRPr sz="728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115820" y="3595001"/>
            <a:ext cx="2191017" cy="2494063"/>
            <a:chOff x="8435661" y="5928422"/>
            <a:chExt cx="3613150" cy="4112895"/>
          </a:xfrm>
        </p:grpSpPr>
        <p:sp>
          <p:nvSpPr>
            <p:cNvPr id="37" name="object 37"/>
            <p:cNvSpPr/>
            <p:nvPr/>
          </p:nvSpPr>
          <p:spPr>
            <a:xfrm>
              <a:off x="8437542" y="5933658"/>
              <a:ext cx="3611245" cy="0"/>
            </a:xfrm>
            <a:custGeom>
              <a:avLst/>
              <a:gdLst/>
              <a:ahLst/>
              <a:cxnLst/>
              <a:rect l="l" t="t" r="r" b="b"/>
              <a:pathLst>
                <a:path w="3611245">
                  <a:moveTo>
                    <a:pt x="0" y="0"/>
                  </a:moveTo>
                  <a:lnTo>
                    <a:pt x="3611115" y="0"/>
                  </a:lnTo>
                </a:path>
              </a:pathLst>
            </a:custGeom>
            <a:ln w="10470">
              <a:solidFill>
                <a:srgbClr val="069B4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8" name="object 38"/>
            <p:cNvSpPr/>
            <p:nvPr/>
          </p:nvSpPr>
          <p:spPr>
            <a:xfrm>
              <a:off x="8435661" y="10036010"/>
              <a:ext cx="3611245" cy="0"/>
            </a:xfrm>
            <a:custGeom>
              <a:avLst/>
              <a:gdLst/>
              <a:ahLst/>
              <a:cxnLst/>
              <a:rect l="l" t="t" r="r" b="b"/>
              <a:pathLst>
                <a:path w="3611245">
                  <a:moveTo>
                    <a:pt x="0" y="0"/>
                  </a:moveTo>
                  <a:lnTo>
                    <a:pt x="3611115" y="0"/>
                  </a:lnTo>
                </a:path>
              </a:pathLst>
            </a:custGeom>
            <a:ln w="10470">
              <a:solidFill>
                <a:srgbClr val="069B4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39" name="object 20">
            <a:extLst>
              <a:ext uri="{FF2B5EF4-FFF2-40B4-BE49-F238E27FC236}">
                <a16:creationId xmlns:a16="http://schemas.microsoft.com/office/drawing/2014/main" id="{23CC718B-AF02-01FF-118C-F61055EA9BF9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3C73E3D3-8E79-840C-38B9-6E69F37634C4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FDBF4DFA-FB82-692F-0414-0CFD9D07A7CB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42" name="object 23">
              <a:extLst>
                <a:ext uri="{FF2B5EF4-FFF2-40B4-BE49-F238E27FC236}">
                  <a16:creationId xmlns:a16="http://schemas.microsoft.com/office/drawing/2014/main" id="{0BF946E0-7748-BED2-ACBC-C0D5047A692B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43" name="object 24">
              <a:extLst>
                <a:ext uri="{FF2B5EF4-FFF2-40B4-BE49-F238E27FC236}">
                  <a16:creationId xmlns:a16="http://schemas.microsoft.com/office/drawing/2014/main" id="{283AAAFE-0EA5-27BC-1200-2FB91A383A3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48794" y="359532"/>
            <a:ext cx="6376669" cy="527587"/>
          </a:xfrm>
          <a:prstGeom prst="rect">
            <a:avLst/>
          </a:prstGeom>
        </p:spPr>
        <p:txBody>
          <a:bodyPr vert="horz" wrap="square" lIns="0" tIns="187205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67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Application Areas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569200" y="2897424"/>
            <a:ext cx="5067300" cy="150997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273780" defTabSz="890900">
              <a:spcBef>
                <a:spcPts val="67"/>
              </a:spcBef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Procedures are performed using Fibrocell obtained from the hairless area behind the ear.</a:t>
            </a:r>
          </a:p>
          <a:p>
            <a:pPr marL="7701" defTabSz="890900">
              <a:spcBef>
                <a:spcPts val="67"/>
              </a:spcBef>
            </a:pP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j-cs"/>
            </a:endParaRPr>
          </a:p>
          <a:p>
            <a:pPr marL="7701" marR="3081" defTabSz="890900">
              <a:spcBef>
                <a:spcPts val="67"/>
              </a:spcBef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Using the same device procedures as GCell autologous hair treatment, injections are administered to the required application area.</a:t>
            </a: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2323" y="1520871"/>
            <a:ext cx="6114979" cy="4233065"/>
          </a:xfrm>
          <a:prstGeom prst="rect">
            <a:avLst/>
          </a:prstGeom>
        </p:spPr>
      </p:pic>
      <p:grpSp>
        <p:nvGrpSpPr>
          <p:cNvPr id="2" name="object 20">
            <a:extLst>
              <a:ext uri="{FF2B5EF4-FFF2-40B4-BE49-F238E27FC236}">
                <a16:creationId xmlns:a16="http://schemas.microsoft.com/office/drawing/2014/main" id="{28686F4D-40F7-1D91-1F7F-FD9EFC744AD7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1DAFC924-46C1-C494-45C6-B8B8E0D1CF09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0096FF24-8F4C-BA6C-F87B-AB6A60D04988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87D90285-BCF4-1850-DD87-E38DC998143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7E2F796E-FB92-1E4E-709E-25E8FD132A4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9105" y="973511"/>
            <a:ext cx="3934590" cy="931106"/>
          </a:xfrm>
          <a:prstGeom prst="rect">
            <a:avLst/>
          </a:prstGeom>
        </p:spPr>
        <p:txBody>
          <a:bodyPr vert="horz" wrap="square" lIns="0" tIns="7701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61"/>
              </a:spcBef>
            </a:pPr>
            <a:r>
              <a:rPr sz="6000" spc="-6" dirty="0">
                <a:solidFill>
                  <a:srgbClr val="7F7F7F"/>
                </a:solidFill>
                <a:latin typeface="Arial"/>
                <a:cs typeface="Arial"/>
              </a:rPr>
              <a:t>AGENDA</a:t>
            </a:r>
            <a:endParaRPr sz="60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96001" y="2483755"/>
            <a:ext cx="2685055" cy="93830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1822508" algn="l"/>
              </a:tabLst>
            </a:pPr>
            <a:r>
              <a:rPr sz="6000" spc="-15" dirty="0">
                <a:solidFill>
                  <a:srgbClr val="7F7F7F"/>
                </a:solidFill>
                <a:latin typeface="Arial"/>
                <a:cs typeface="Arial"/>
              </a:rPr>
              <a:t>01</a:t>
            </a:r>
            <a:r>
              <a:rPr sz="6000" dirty="0">
                <a:solidFill>
                  <a:srgbClr val="7F7F7F"/>
                </a:solidFill>
                <a:latin typeface="Arial"/>
                <a:cs typeface="Arial"/>
              </a:rPr>
              <a:t>	</a:t>
            </a:r>
            <a:r>
              <a:rPr sz="6000" spc="-15" dirty="0">
                <a:solidFill>
                  <a:srgbClr val="7F7F7F"/>
                </a:solidFill>
                <a:latin typeface="Arial"/>
                <a:cs typeface="Arial"/>
              </a:rPr>
              <a:t>02</a:t>
            </a:r>
            <a:endParaRPr sz="60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92886" y="2463777"/>
            <a:ext cx="869861" cy="93830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spc="-15" dirty="0">
                <a:solidFill>
                  <a:srgbClr val="7F7F7F"/>
                </a:solidFill>
                <a:latin typeface="Arial"/>
                <a:cs typeface="Arial"/>
              </a:rPr>
              <a:t>03</a:t>
            </a:r>
            <a:endParaRPr sz="600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43642" y="4411673"/>
            <a:ext cx="2568381" cy="93830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1705448" algn="l"/>
              </a:tabLst>
            </a:pPr>
            <a:r>
              <a:rPr sz="6000" spc="-15" dirty="0">
                <a:solidFill>
                  <a:srgbClr val="7F7F7F"/>
                </a:solidFill>
                <a:latin typeface="Arial"/>
                <a:cs typeface="Arial"/>
              </a:rPr>
              <a:t>04</a:t>
            </a:r>
            <a:r>
              <a:rPr sz="6000" dirty="0">
                <a:solidFill>
                  <a:srgbClr val="7F7F7F"/>
                </a:solidFill>
                <a:latin typeface="Arial"/>
                <a:cs typeface="Arial"/>
              </a:rPr>
              <a:t>	</a:t>
            </a:r>
            <a:r>
              <a:rPr sz="6000" spc="-15" dirty="0">
                <a:solidFill>
                  <a:srgbClr val="7F7F7F"/>
                </a:solidFill>
                <a:latin typeface="Arial"/>
                <a:cs typeface="Arial"/>
              </a:rPr>
              <a:t>05</a:t>
            </a:r>
            <a:endParaRPr sz="600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24390" y="4391694"/>
            <a:ext cx="869861" cy="93830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spc="-15" dirty="0">
                <a:solidFill>
                  <a:srgbClr val="7F7F7F"/>
                </a:solidFill>
                <a:latin typeface="Arial"/>
                <a:cs typeface="Arial"/>
              </a:rPr>
              <a:t>06</a:t>
            </a:r>
            <a:endParaRPr sz="600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92587" y="3401119"/>
            <a:ext cx="1495206" cy="0"/>
          </a:xfrm>
          <a:custGeom>
            <a:avLst/>
            <a:gdLst/>
            <a:ahLst/>
            <a:cxnLst/>
            <a:rect l="l" t="t" r="r" b="b"/>
            <a:pathLst>
              <a:path w="2465704">
                <a:moveTo>
                  <a:pt x="0" y="0"/>
                </a:moveTo>
                <a:lnTo>
                  <a:pt x="2465349" y="0"/>
                </a:lnTo>
              </a:path>
            </a:pathLst>
          </a:custGeom>
          <a:ln w="20941">
            <a:solidFill>
              <a:srgbClr val="001689"/>
            </a:solidFill>
          </a:ln>
        </p:spPr>
        <p:txBody>
          <a:bodyPr wrap="square" lIns="0" tIns="0" rIns="0" bIns="0" rtlCol="0"/>
          <a:lstStyle/>
          <a:p>
            <a:endParaRPr sz="1092">
              <a:solidFill>
                <a:srgbClr val="7F7F7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96957" y="3401119"/>
            <a:ext cx="1495206" cy="0"/>
          </a:xfrm>
          <a:custGeom>
            <a:avLst/>
            <a:gdLst/>
            <a:ahLst/>
            <a:cxnLst/>
            <a:rect l="l" t="t" r="r" b="b"/>
            <a:pathLst>
              <a:path w="2465704">
                <a:moveTo>
                  <a:pt x="0" y="0"/>
                </a:moveTo>
                <a:lnTo>
                  <a:pt x="2465349" y="0"/>
                </a:lnTo>
              </a:path>
            </a:pathLst>
          </a:custGeom>
          <a:ln w="20941">
            <a:solidFill>
              <a:srgbClr val="001689"/>
            </a:solidFill>
          </a:ln>
        </p:spPr>
        <p:txBody>
          <a:bodyPr wrap="square" lIns="0" tIns="0" rIns="0" bIns="0" rtlCol="0"/>
          <a:lstStyle/>
          <a:p>
            <a:endParaRPr sz="1092">
              <a:solidFill>
                <a:srgbClr val="7F7F7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69723" y="3401119"/>
            <a:ext cx="1495206" cy="0"/>
          </a:xfrm>
          <a:custGeom>
            <a:avLst/>
            <a:gdLst/>
            <a:ahLst/>
            <a:cxnLst/>
            <a:rect l="l" t="t" r="r" b="b"/>
            <a:pathLst>
              <a:path w="2465704">
                <a:moveTo>
                  <a:pt x="0" y="0"/>
                </a:moveTo>
                <a:lnTo>
                  <a:pt x="2465349" y="0"/>
                </a:lnTo>
              </a:path>
            </a:pathLst>
          </a:custGeom>
          <a:ln w="20941">
            <a:solidFill>
              <a:srgbClr val="001689"/>
            </a:solidFill>
          </a:ln>
        </p:spPr>
        <p:txBody>
          <a:bodyPr wrap="square" lIns="0" tIns="0" rIns="0" bIns="0" rtlCol="0"/>
          <a:lstStyle/>
          <a:p>
            <a:endParaRPr sz="1092">
              <a:solidFill>
                <a:srgbClr val="7F7F7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35224" y="2154761"/>
            <a:ext cx="4218767" cy="0"/>
          </a:xfrm>
          <a:custGeom>
            <a:avLst/>
            <a:gdLst/>
            <a:ahLst/>
            <a:cxnLst/>
            <a:rect l="l" t="t" r="r" b="b"/>
            <a:pathLst>
              <a:path w="6957059">
                <a:moveTo>
                  <a:pt x="0" y="0"/>
                </a:moveTo>
                <a:lnTo>
                  <a:pt x="6956542" y="0"/>
                </a:lnTo>
              </a:path>
            </a:pathLst>
          </a:custGeom>
          <a:ln w="20941">
            <a:solidFill>
              <a:srgbClr val="001689"/>
            </a:solidFill>
          </a:ln>
        </p:spPr>
        <p:txBody>
          <a:bodyPr wrap="square" lIns="0" tIns="0" rIns="0" bIns="0" rtlCol="0"/>
          <a:lstStyle/>
          <a:p>
            <a:endParaRPr sz="6000">
              <a:solidFill>
                <a:srgbClr val="7F7F7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92587" y="5329383"/>
            <a:ext cx="1495206" cy="0"/>
          </a:xfrm>
          <a:custGeom>
            <a:avLst/>
            <a:gdLst/>
            <a:ahLst/>
            <a:cxnLst/>
            <a:rect l="l" t="t" r="r" b="b"/>
            <a:pathLst>
              <a:path w="2465704">
                <a:moveTo>
                  <a:pt x="0" y="0"/>
                </a:moveTo>
                <a:lnTo>
                  <a:pt x="2465349" y="0"/>
                </a:lnTo>
              </a:path>
            </a:pathLst>
          </a:custGeom>
          <a:ln w="20941">
            <a:solidFill>
              <a:srgbClr val="001689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object 12"/>
          <p:cNvSpPr/>
          <p:nvPr/>
        </p:nvSpPr>
        <p:spPr>
          <a:xfrm>
            <a:off x="3496957" y="5329383"/>
            <a:ext cx="1495206" cy="0"/>
          </a:xfrm>
          <a:custGeom>
            <a:avLst/>
            <a:gdLst/>
            <a:ahLst/>
            <a:cxnLst/>
            <a:rect l="l" t="t" r="r" b="b"/>
            <a:pathLst>
              <a:path w="2465704">
                <a:moveTo>
                  <a:pt x="0" y="0"/>
                </a:moveTo>
                <a:lnTo>
                  <a:pt x="2465349" y="0"/>
                </a:lnTo>
              </a:path>
            </a:pathLst>
          </a:custGeom>
          <a:ln w="20941">
            <a:solidFill>
              <a:srgbClr val="001689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object 13"/>
          <p:cNvSpPr/>
          <p:nvPr/>
        </p:nvSpPr>
        <p:spPr>
          <a:xfrm>
            <a:off x="5269723" y="5329383"/>
            <a:ext cx="1495206" cy="0"/>
          </a:xfrm>
          <a:custGeom>
            <a:avLst/>
            <a:gdLst/>
            <a:ahLst/>
            <a:cxnLst/>
            <a:rect l="l" t="t" r="r" b="b"/>
            <a:pathLst>
              <a:path w="2465704">
                <a:moveTo>
                  <a:pt x="0" y="0"/>
                </a:moveTo>
                <a:lnTo>
                  <a:pt x="2465349" y="0"/>
                </a:lnTo>
              </a:path>
            </a:pathLst>
          </a:custGeom>
          <a:ln w="20941">
            <a:solidFill>
              <a:srgbClr val="001689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1682736" y="3453726"/>
            <a:ext cx="1505217" cy="486607"/>
          </a:xfrm>
          <a:prstGeom prst="rect">
            <a:avLst/>
          </a:prstGeom>
          <a:solidFill>
            <a:srgbClr val="001689"/>
          </a:solidFill>
        </p:spPr>
        <p:txBody>
          <a:bodyPr vert="horz" wrap="square" lIns="0" tIns="126301" rIns="0" bIns="0" rtlCol="0">
            <a:spAutoFit/>
          </a:bodyPr>
          <a:lstStyle/>
          <a:p>
            <a:pPr marL="372742" marR="368121" indent="17328">
              <a:lnSpc>
                <a:spcPts val="1425"/>
              </a:lnSpc>
              <a:spcBef>
                <a:spcPts val="994"/>
              </a:spcBef>
            </a:pPr>
            <a:r>
              <a:rPr sz="1243" b="1" dirty="0">
                <a:solidFill>
                  <a:srgbClr val="7F7F7F"/>
                </a:solidFill>
                <a:latin typeface="Arial"/>
                <a:cs typeface="Arial"/>
              </a:rPr>
              <a:t>Stem</a:t>
            </a:r>
            <a:r>
              <a:rPr sz="1243" b="1" spc="-15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243" b="1" spc="-12" dirty="0">
                <a:solidFill>
                  <a:srgbClr val="7F7F7F"/>
                </a:solidFill>
                <a:latin typeface="Arial"/>
                <a:cs typeface="Arial"/>
              </a:rPr>
              <a:t>Cell </a:t>
            </a:r>
            <a:r>
              <a:rPr sz="1243" b="1" spc="-6" dirty="0">
                <a:solidFill>
                  <a:srgbClr val="7F7F7F"/>
                </a:solidFill>
                <a:latin typeface="Arial"/>
                <a:cs typeface="Arial"/>
              </a:rPr>
              <a:t>Treatment</a:t>
            </a:r>
            <a:endParaRPr sz="1243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82736" y="5389165"/>
            <a:ext cx="1505217" cy="579825"/>
          </a:xfrm>
          <a:prstGeom prst="rect">
            <a:avLst/>
          </a:prstGeom>
          <a:solidFill>
            <a:srgbClr val="001689"/>
          </a:solidFill>
        </p:spPr>
        <p:txBody>
          <a:bodyPr vert="horz" wrap="square" lIns="0" tIns="40817" rIns="0" bIns="0" rtlCol="0">
            <a:spAutoFit/>
          </a:bodyPr>
          <a:lstStyle/>
          <a:p>
            <a:pPr marL="107818" marR="83944" algn="ctr">
              <a:lnSpc>
                <a:spcPts val="1425"/>
              </a:lnSpc>
              <a:spcBef>
                <a:spcPts val="321"/>
              </a:spcBef>
            </a:pPr>
            <a:r>
              <a:rPr sz="1243" b="1" dirty="0">
                <a:solidFill>
                  <a:srgbClr val="7F7F7F"/>
                </a:solidFill>
                <a:latin typeface="Arial"/>
                <a:cs typeface="Arial"/>
              </a:rPr>
              <a:t>Gcell</a:t>
            </a:r>
            <a:r>
              <a:rPr sz="1243" b="1" spc="-45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243" b="1" spc="-6" dirty="0">
                <a:solidFill>
                  <a:srgbClr val="7F7F7F"/>
                </a:solidFill>
                <a:latin typeface="Arial"/>
                <a:cs typeface="Arial"/>
              </a:rPr>
              <a:t>Autologous </a:t>
            </a:r>
            <a:r>
              <a:rPr sz="1243" b="1" dirty="0">
                <a:solidFill>
                  <a:srgbClr val="7F7F7F"/>
                </a:solidFill>
                <a:latin typeface="Arial"/>
                <a:cs typeface="Arial"/>
              </a:rPr>
              <a:t>Micrograft </a:t>
            </a:r>
            <a:r>
              <a:rPr sz="1243" b="1" spc="-15" dirty="0">
                <a:solidFill>
                  <a:srgbClr val="7F7F7F"/>
                </a:solidFill>
                <a:latin typeface="Arial"/>
                <a:cs typeface="Arial"/>
              </a:rPr>
              <a:t>and </a:t>
            </a:r>
            <a:r>
              <a:rPr sz="1243" b="1" dirty="0">
                <a:solidFill>
                  <a:srgbClr val="7F7F7F"/>
                </a:solidFill>
                <a:latin typeface="Arial"/>
                <a:cs typeface="Arial"/>
              </a:rPr>
              <a:t>SVF </a:t>
            </a:r>
            <a:r>
              <a:rPr sz="1243" b="1" spc="-6" dirty="0">
                <a:solidFill>
                  <a:srgbClr val="7F7F7F"/>
                </a:solidFill>
                <a:latin typeface="Arial"/>
                <a:cs typeface="Arial"/>
              </a:rPr>
              <a:t>Cases</a:t>
            </a:r>
            <a:endParaRPr sz="1243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92036" y="5389165"/>
            <a:ext cx="1505217" cy="481163"/>
          </a:xfrm>
          <a:prstGeom prst="rect">
            <a:avLst/>
          </a:prstGeom>
          <a:solidFill>
            <a:srgbClr val="001689"/>
          </a:solidFill>
        </p:spPr>
        <p:txBody>
          <a:bodyPr vert="horz" wrap="square" lIns="0" tIns="120910" rIns="0" bIns="0" rtlCol="0">
            <a:spAutoFit/>
          </a:bodyPr>
          <a:lstStyle/>
          <a:p>
            <a:pPr marL="466698" marR="247596" indent="-211785">
              <a:lnSpc>
                <a:spcPts val="1425"/>
              </a:lnSpc>
              <a:spcBef>
                <a:spcPts val="952"/>
              </a:spcBef>
            </a:pPr>
            <a:r>
              <a:rPr sz="1243" b="1" dirty="0">
                <a:solidFill>
                  <a:srgbClr val="7F7F7F"/>
                </a:solidFill>
                <a:latin typeface="Arial"/>
                <a:cs typeface="Arial"/>
              </a:rPr>
              <a:t>Gcell </a:t>
            </a:r>
            <a:r>
              <a:rPr sz="1243" b="1" spc="-6" dirty="0">
                <a:solidFill>
                  <a:srgbClr val="7F7F7F"/>
                </a:solidFill>
                <a:latin typeface="Arial"/>
                <a:cs typeface="Arial"/>
              </a:rPr>
              <a:t>Clinical Studies</a:t>
            </a:r>
            <a:endParaRPr sz="1243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64799" y="5389165"/>
            <a:ext cx="1505217" cy="574380"/>
          </a:xfrm>
          <a:prstGeom prst="rect">
            <a:avLst/>
          </a:prstGeom>
          <a:solidFill>
            <a:srgbClr val="001689"/>
          </a:solidFill>
        </p:spPr>
        <p:txBody>
          <a:bodyPr vert="horz" wrap="square" lIns="0" tIns="35425" rIns="0" bIns="0" rtlCol="0">
            <a:spAutoFit/>
          </a:bodyPr>
          <a:lstStyle/>
          <a:p>
            <a:pPr marL="283406" marR="211015" indent="-385" algn="ctr">
              <a:lnSpc>
                <a:spcPts val="1425"/>
              </a:lnSpc>
              <a:spcBef>
                <a:spcPts val="278"/>
              </a:spcBef>
            </a:pPr>
            <a:r>
              <a:rPr sz="1243" b="1" dirty="0">
                <a:solidFill>
                  <a:srgbClr val="7F7F7F"/>
                </a:solidFill>
                <a:latin typeface="Arial"/>
                <a:cs typeface="Arial"/>
              </a:rPr>
              <a:t>Stem</a:t>
            </a:r>
            <a:r>
              <a:rPr sz="1243" b="1" spc="-15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243" b="1" spc="-12" dirty="0">
                <a:solidFill>
                  <a:srgbClr val="7F7F7F"/>
                </a:solidFill>
                <a:latin typeface="Arial"/>
                <a:cs typeface="Arial"/>
              </a:rPr>
              <a:t>Cell </a:t>
            </a:r>
            <a:r>
              <a:rPr sz="1243" b="1" spc="-6" dirty="0">
                <a:solidFill>
                  <a:srgbClr val="7F7F7F"/>
                </a:solidFill>
                <a:latin typeface="Arial"/>
                <a:cs typeface="Arial"/>
              </a:rPr>
              <a:t>Complication Managment</a:t>
            </a:r>
            <a:endParaRPr sz="1243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92036" y="3453726"/>
            <a:ext cx="1505217" cy="584879"/>
          </a:xfrm>
          <a:prstGeom prst="rect">
            <a:avLst/>
          </a:prstGeom>
          <a:solidFill>
            <a:srgbClr val="001689"/>
          </a:solidFill>
        </p:spPr>
        <p:txBody>
          <a:bodyPr vert="horz" wrap="square" lIns="0" tIns="45823" rIns="0" bIns="0" rtlCol="0">
            <a:spAutoFit/>
          </a:bodyPr>
          <a:lstStyle/>
          <a:p>
            <a:pPr marL="139393" marR="134772" algn="ctr">
              <a:lnSpc>
                <a:spcPts val="1425"/>
              </a:lnSpc>
              <a:spcBef>
                <a:spcPts val="361"/>
              </a:spcBef>
            </a:pPr>
            <a:r>
              <a:rPr sz="1243" b="1" dirty="0">
                <a:solidFill>
                  <a:srgbClr val="7F7F7F"/>
                </a:solidFill>
                <a:latin typeface="Arial"/>
                <a:cs typeface="Arial"/>
              </a:rPr>
              <a:t>GCell </a:t>
            </a:r>
            <a:r>
              <a:rPr sz="1243" b="1" spc="-6" dirty="0">
                <a:solidFill>
                  <a:srgbClr val="7F7F7F"/>
                </a:solidFill>
                <a:latin typeface="Arial"/>
                <a:cs typeface="Arial"/>
              </a:rPr>
              <a:t>Device </a:t>
            </a:r>
            <a:r>
              <a:rPr sz="1243" b="1" spc="-12" dirty="0">
                <a:solidFill>
                  <a:srgbClr val="7F7F7F"/>
                </a:solidFill>
                <a:latin typeface="Arial"/>
                <a:cs typeface="Arial"/>
              </a:rPr>
              <a:t>Technology</a:t>
            </a:r>
            <a:r>
              <a:rPr sz="1243" b="1" spc="-4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243" b="1" spc="-15" dirty="0">
                <a:solidFill>
                  <a:srgbClr val="7F7F7F"/>
                </a:solidFill>
                <a:latin typeface="Arial"/>
                <a:cs typeface="Arial"/>
              </a:rPr>
              <a:t>And </a:t>
            </a:r>
            <a:r>
              <a:rPr sz="1243" b="1" dirty="0">
                <a:solidFill>
                  <a:srgbClr val="7F7F7F"/>
                </a:solidFill>
                <a:latin typeface="Arial"/>
                <a:cs typeface="Arial"/>
              </a:rPr>
              <a:t>Its</a:t>
            </a:r>
            <a:r>
              <a:rPr sz="1243" b="1" spc="-5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243" b="1" spc="-6" dirty="0">
                <a:solidFill>
                  <a:srgbClr val="7F7F7F"/>
                </a:solidFill>
                <a:latin typeface="Arial"/>
                <a:cs typeface="Arial"/>
              </a:rPr>
              <a:t>Advantages</a:t>
            </a:r>
            <a:endParaRPr sz="1243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31879" y="91"/>
            <a:ext cx="4759693" cy="532929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21" name="object 21"/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2" name="object 22"/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264799" y="3453726"/>
            <a:ext cx="1505217" cy="584879"/>
          </a:xfrm>
          <a:prstGeom prst="rect">
            <a:avLst/>
          </a:prstGeom>
          <a:solidFill>
            <a:srgbClr val="001689"/>
          </a:solidFill>
        </p:spPr>
        <p:txBody>
          <a:bodyPr vert="horz" wrap="square" lIns="0" tIns="45823" rIns="0" bIns="0" rtlCol="0">
            <a:spAutoFit/>
          </a:bodyPr>
          <a:lstStyle/>
          <a:p>
            <a:pPr marL="339241" marR="296114" indent="-82789" algn="ctr">
              <a:lnSpc>
                <a:spcPts val="1425"/>
              </a:lnSpc>
              <a:spcBef>
                <a:spcPts val="361"/>
              </a:spcBef>
            </a:pPr>
            <a:r>
              <a:rPr sz="1243" b="1" spc="-6" dirty="0">
                <a:solidFill>
                  <a:srgbClr val="7F7F7F"/>
                </a:solidFill>
                <a:latin typeface="Arial"/>
                <a:cs typeface="Arial"/>
              </a:rPr>
              <a:t>Gcell Genereal Application</a:t>
            </a:r>
            <a:endParaRPr sz="1243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24268" y="3011698"/>
            <a:ext cx="5432831" cy="684107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 marR="3081">
              <a:lnSpc>
                <a:spcPct val="100400"/>
              </a:lnSpc>
              <a:spcBef>
                <a:spcPts val="55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Next Generation Stem Cell Technology for SVF Applications</a:t>
            </a:r>
          </a:p>
        </p:txBody>
      </p:sp>
      <p:grpSp>
        <p:nvGrpSpPr>
          <p:cNvPr id="3" name="object 20">
            <a:extLst>
              <a:ext uri="{FF2B5EF4-FFF2-40B4-BE49-F238E27FC236}">
                <a16:creationId xmlns:a16="http://schemas.microsoft.com/office/drawing/2014/main" id="{72092B6D-0EF1-FE7B-A9CA-58CFB76F38DC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4" name="object 21">
              <a:extLst>
                <a:ext uri="{FF2B5EF4-FFF2-40B4-BE49-F238E27FC236}">
                  <a16:creationId xmlns:a16="http://schemas.microsoft.com/office/drawing/2014/main" id="{F542879A-4C42-873B-0B50-BEA43E2D9BC7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22">
              <a:extLst>
                <a:ext uri="{FF2B5EF4-FFF2-40B4-BE49-F238E27FC236}">
                  <a16:creationId xmlns:a16="http://schemas.microsoft.com/office/drawing/2014/main" id="{8BA3429C-4A06-E46A-F247-22DCFDBEE299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" name="object 23">
              <a:extLst>
                <a:ext uri="{FF2B5EF4-FFF2-40B4-BE49-F238E27FC236}">
                  <a16:creationId xmlns:a16="http://schemas.microsoft.com/office/drawing/2014/main" id="{51B9B518-AA65-45BC-F1D6-C0A5D246DF8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7" name="object 24">
              <a:extLst>
                <a:ext uri="{FF2B5EF4-FFF2-40B4-BE49-F238E27FC236}">
                  <a16:creationId xmlns:a16="http://schemas.microsoft.com/office/drawing/2014/main" id="{FD60288E-CE80-B140-0C71-BE2BB1B6505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14618" y="693122"/>
            <a:ext cx="8936822" cy="345553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 marR="3081">
              <a:lnSpc>
                <a:spcPct val="100000"/>
              </a:lnSpc>
              <a:spcBef>
                <a:spcPts val="67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Next Generation Stem Cell Technology for SVF Applications</a:t>
            </a: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581" y="1256113"/>
            <a:ext cx="6999583" cy="559916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6257373" y="2255365"/>
            <a:ext cx="5525100" cy="2347270"/>
          </a:xfrm>
          <a:prstGeom prst="rect">
            <a:avLst/>
          </a:prstGeom>
        </p:spPr>
        <p:txBody>
          <a:bodyPr vert="horz" wrap="square" lIns="0" tIns="20408" rIns="0" bIns="0" rtlCol="0">
            <a:spAutoFit/>
          </a:bodyPr>
          <a:lstStyle/>
          <a:p>
            <a:pPr marL="7701" marR="3081" defTabSz="890900">
              <a:spcBef>
                <a:spcPts val="67"/>
              </a:spcBef>
            </a:pPr>
            <a:r>
              <a:rPr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Stromal Vascular Fraction-SVF (Multipotent Stem Cells)</a:t>
            </a:r>
          </a:p>
          <a:p>
            <a:pPr marL="7701" marR="117830" indent="127456">
              <a:lnSpc>
                <a:spcPct val="118900"/>
              </a:lnSpc>
              <a:spcBef>
                <a:spcPts val="2113"/>
              </a:spcBef>
              <a:buChar char="•"/>
              <a:tabLst>
                <a:tab pos="135157" algn="l"/>
              </a:tabLst>
            </a:pPr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Stromal Vascular Fraction (SVF) stem cells, also known as adipose tissue-derived stem cells or stromal vascular fraction (SVF) cells, are derived from abdominal fat or other fat tissues.</a:t>
            </a:r>
          </a:p>
          <a:p>
            <a:pPr>
              <a:spcBef>
                <a:spcPts val="440"/>
              </a:spcBef>
              <a:buFont typeface="Arial"/>
              <a:buChar char="•"/>
            </a:pPr>
            <a:endParaRPr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j-cs"/>
            </a:endParaRPr>
          </a:p>
          <a:p>
            <a:pPr marL="7701" marR="3081" indent="127456">
              <a:lnSpc>
                <a:spcPct val="118900"/>
              </a:lnSpc>
              <a:buChar char="•"/>
              <a:tabLst>
                <a:tab pos="135157" algn="l"/>
              </a:tabLst>
            </a:pPr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Due to their ability to transform into various cell types, these cells have the potential to be used in various tissue repair and regeneration applications</a:t>
            </a:r>
            <a:r>
              <a:rPr sz="1577" spc="-6" dirty="0">
                <a:latin typeface="Arial"/>
                <a:cs typeface="Arial"/>
              </a:rPr>
              <a:t>.</a:t>
            </a:r>
            <a:endParaRPr sz="1577" dirty="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6867" y="5088057"/>
            <a:ext cx="1130506" cy="1379021"/>
          </a:xfrm>
          <a:prstGeom prst="rect">
            <a:avLst/>
          </a:prstGeom>
        </p:spPr>
      </p:pic>
      <p:grpSp>
        <p:nvGrpSpPr>
          <p:cNvPr id="2" name="object 20">
            <a:extLst>
              <a:ext uri="{FF2B5EF4-FFF2-40B4-BE49-F238E27FC236}">
                <a16:creationId xmlns:a16="http://schemas.microsoft.com/office/drawing/2014/main" id="{7F0313E3-53DE-9160-01F1-ADB9BBDB00CE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92F5AE4F-9DBC-F051-6197-41F6CFFC893B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1B908C80-6516-D3AC-4CC0-5238EC6DE040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ED243F8A-857A-10D5-5012-6ADA6036822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EC00DFD4-A086-7059-F215-6AE3206F851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88451" y="731380"/>
            <a:ext cx="8871549" cy="345553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 marR="3081">
              <a:lnSpc>
                <a:spcPct val="100000"/>
              </a:lnSpc>
              <a:spcBef>
                <a:spcPts val="67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Next Generation Stem Cell Technology for SVF Applications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360151" y="2053164"/>
            <a:ext cx="4645419" cy="3318640"/>
          </a:xfrm>
          <a:prstGeom prst="rect">
            <a:avLst/>
          </a:prstGeom>
        </p:spPr>
        <p:txBody>
          <a:bodyPr vert="horz" wrap="square" lIns="0" tIns="27725" rIns="0" bIns="0" rtlCol="0">
            <a:spAutoFit/>
          </a:bodyPr>
          <a:lstStyle/>
          <a:p>
            <a:pPr marL="350601" marR="3081" indent="-342900" defTabSz="890900"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123606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Adipose tissue (fat tissue) is a rich source for obtaining mesenchymal stem cells through the SVF method.</a:t>
            </a:r>
          </a:p>
          <a:p>
            <a:pPr marL="350601" marR="3081" indent="-342900" defTabSz="890900"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13515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GCell® enables non-enzymatic extraction of stem cells.</a:t>
            </a:r>
          </a:p>
          <a:p>
            <a:pPr marL="350601" marR="3081" indent="-342900" defTabSz="890900"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13515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100% autologous transplantation</a:t>
            </a:r>
          </a:p>
          <a:p>
            <a:pPr marL="350601" marR="3081" indent="-342900" defTabSz="890900"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13515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Single-session application</a:t>
            </a:r>
          </a:p>
          <a:p>
            <a:pPr marL="350601" marR="3081" indent="-342900" defTabSz="890900"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13515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Faster, more economical stem cell extraction</a:t>
            </a:r>
          </a:p>
          <a:p>
            <a:pPr marL="350601" marR="3081" indent="-342900" defTabSz="890900"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13515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Non-enzymatic (no additives)</a:t>
            </a:r>
          </a:p>
          <a:p>
            <a:pPr marL="350601" marR="3081" indent="-342900" defTabSz="890900"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13515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Completely sterile components</a:t>
            </a:r>
          </a:p>
          <a:p>
            <a:pPr marL="350601" marR="3081" indent="-342900" defTabSz="890900"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13515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More effective treatment with photoactivation</a:t>
            </a: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2912" y="1994592"/>
            <a:ext cx="4505993" cy="3230322"/>
          </a:xfrm>
          <a:prstGeom prst="rect">
            <a:avLst/>
          </a:prstGeom>
        </p:spPr>
      </p:pic>
      <p:grpSp>
        <p:nvGrpSpPr>
          <p:cNvPr id="2" name="object 20">
            <a:extLst>
              <a:ext uri="{FF2B5EF4-FFF2-40B4-BE49-F238E27FC236}">
                <a16:creationId xmlns:a16="http://schemas.microsoft.com/office/drawing/2014/main" id="{ED850EBD-81C3-112C-DF0E-2682BA804EB1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DA92AE3C-CB01-8EDD-94CB-E977878FA31E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49C3E8A7-B178-223C-DC99-1FE71643C6AC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E2E18491-A436-4DD2-B4DD-F91A14A0FA2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D2E930AB-6F64-667E-2C40-9B24FFCD795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354123" y="405865"/>
            <a:ext cx="2752056" cy="349053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Why GCell SVF?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016761" y="1070076"/>
            <a:ext cx="4566920" cy="4373231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890900">
              <a:spcBef>
                <a:spcPts val="82"/>
              </a:spcBef>
            </a:pP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Gcell Application</a:t>
            </a:r>
          </a:p>
          <a:p>
            <a:pPr marL="350601" marR="480560" indent="-342900" defTabSz="890900">
              <a:spcBef>
                <a:spcPts val="82"/>
              </a:spcBef>
              <a:buFont typeface="Arial" panose="020B0604020202020204" pitchFamily="34" charset="0"/>
              <a:buChar char="•"/>
              <a:tabLst>
                <a:tab pos="13130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This procedure can be applied in a polyclinic setting.</a:t>
            </a:r>
          </a:p>
          <a:p>
            <a:pPr marL="350601" indent="-342900" defTabSz="890900">
              <a:spcBef>
                <a:spcPts val="82"/>
              </a:spcBef>
              <a:buFont typeface="Arial" panose="020B0604020202020204" pitchFamily="34" charset="0"/>
              <a:buChar char="•"/>
              <a:tabLst>
                <a:tab pos="13515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Local anesthesia is sufficient.</a:t>
            </a:r>
          </a:p>
          <a:p>
            <a:pPr marL="350601" indent="-342900" defTabSz="890900">
              <a:spcBef>
                <a:spcPts val="82"/>
              </a:spcBef>
              <a:buFont typeface="Arial" panose="020B0604020202020204" pitchFamily="34" charset="0"/>
              <a:buChar char="•"/>
              <a:tabLst>
                <a:tab pos="13515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Only 15 ml of fat tissue is required.</a:t>
            </a:r>
          </a:p>
          <a:p>
            <a:pPr marL="350601" marR="255297" indent="-342900" defTabSz="890900">
              <a:spcBef>
                <a:spcPts val="82"/>
              </a:spcBef>
              <a:buFont typeface="Arial" panose="020B0604020202020204" pitchFamily="34" charset="0"/>
              <a:buChar char="•"/>
              <a:tabLst>
                <a:tab pos="13130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There is an approximate preparation time of 40 minutes.</a:t>
            </a:r>
          </a:p>
          <a:p>
            <a:pPr marL="350601" marR="464772" indent="-342900" defTabSz="890900">
              <a:spcBef>
                <a:spcPts val="82"/>
              </a:spcBef>
              <a:buFont typeface="Arial" panose="020B0604020202020204" pitchFamily="34" charset="0"/>
              <a:buChar char="•"/>
              <a:tabLst>
                <a:tab pos="13515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It does not require washing or centrifugation. There is no risk of chemical contamination.</a:t>
            </a:r>
          </a:p>
          <a:p>
            <a:pPr marL="350601" indent="-342900" defTabSz="890900">
              <a:spcBef>
                <a:spcPts val="82"/>
              </a:spcBef>
              <a:buFont typeface="Arial" panose="020B0604020202020204" pitchFamily="34" charset="0"/>
              <a:buChar char="•"/>
              <a:tabLst>
                <a:tab pos="13515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It is a cost-effective application.</a:t>
            </a:r>
          </a:p>
          <a:p>
            <a:pPr marL="350601" marR="1132088" indent="-342900" defTabSz="890900">
              <a:spcBef>
                <a:spcPts val="82"/>
              </a:spcBef>
              <a:buFont typeface="Arial" panose="020B0604020202020204" pitchFamily="34" charset="0"/>
              <a:buChar char="•"/>
              <a:tabLst>
                <a:tab pos="13515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Cellular recovery is achieved through photoactivation.</a:t>
            </a:r>
          </a:p>
          <a:p>
            <a:pPr marL="350601" indent="-342900" defTabSz="890900">
              <a:spcBef>
                <a:spcPts val="82"/>
              </a:spcBef>
              <a:buFont typeface="Arial" panose="020B0604020202020204" pitchFamily="34" charset="0"/>
              <a:buChar char="•"/>
              <a:tabLst>
                <a:tab pos="13130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There is an opportunity for natural plumpness.</a:t>
            </a:r>
          </a:p>
          <a:p>
            <a:pPr marL="350601" marR="3081" indent="-342900" defTabSz="890900">
              <a:spcBef>
                <a:spcPts val="82"/>
              </a:spcBef>
              <a:buFont typeface="Arial" panose="020B0604020202020204" pitchFamily="34" charset="0"/>
              <a:buChar char="•"/>
              <a:tabLst>
                <a:tab pos="135157" algn="l"/>
              </a:tabLst>
            </a:pPr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It can be mixed with PRP. GCELL SVF production technology.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sz="half" idx="3"/>
          </p:nvPr>
        </p:nvSpPr>
        <p:spPr>
          <a:xfrm>
            <a:off x="6730151" y="1070076"/>
            <a:ext cx="5220549" cy="237165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0" indent="0">
              <a:spcBef>
                <a:spcPts val="82"/>
              </a:spcBef>
              <a:buNone/>
            </a:pPr>
            <a:r>
              <a:rPr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Tumesan Application</a:t>
            </a:r>
          </a:p>
          <a:p>
            <a:pPr marL="350601" indent="-342900">
              <a:spcBef>
                <a:spcPts val="82"/>
              </a:spcBef>
            </a:pPr>
            <a:r>
              <a:rPr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This procedure can be performed in a hospital setting.</a:t>
            </a:r>
          </a:p>
          <a:p>
            <a:pPr marL="350601" indent="-342900">
              <a:spcBef>
                <a:spcPts val="82"/>
              </a:spcBef>
            </a:pPr>
            <a:r>
              <a:rPr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General anesthesia is required.</a:t>
            </a:r>
          </a:p>
          <a:p>
            <a:pPr marL="350601" indent="-342900">
              <a:spcBef>
                <a:spcPts val="82"/>
              </a:spcBef>
            </a:pPr>
            <a:r>
              <a:rPr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A sample of 100-150 ml is taken.</a:t>
            </a:r>
          </a:p>
          <a:p>
            <a:pPr marL="350601" indent="-342900">
              <a:spcBef>
                <a:spcPts val="82"/>
              </a:spcBef>
            </a:pPr>
            <a:endParaRPr sz="1600" b="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j-cs"/>
            </a:endParaRPr>
          </a:p>
          <a:p>
            <a:pPr marL="350601" indent="-342900">
              <a:spcBef>
                <a:spcPts val="82"/>
              </a:spcBef>
            </a:pPr>
            <a:r>
              <a:rPr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Chemicals used for separation need to be washed.</a:t>
            </a:r>
          </a:p>
          <a:p>
            <a:pPr marL="350601" indent="-342900">
              <a:spcBef>
                <a:spcPts val="82"/>
              </a:spcBef>
            </a:pPr>
            <a:r>
              <a:rPr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It requires a two-hour duration.</a:t>
            </a:r>
          </a:p>
          <a:p>
            <a:pPr marL="350601" indent="-342900">
              <a:spcBef>
                <a:spcPts val="82"/>
              </a:spcBef>
            </a:pPr>
            <a:r>
              <a:rPr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It is a costly procedure.</a:t>
            </a: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56DC95A8-0D54-5A53-F425-F7C48A0C0E06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8128DA83-709F-6868-B4CB-D3CDFB0118FB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A62802F2-EA64-A86C-2357-404A53E197C0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ACF6CD8D-5D99-064B-7CCF-85CD4D48EDB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0FF31C71-7D0D-4DCA-E729-B2A3FF6FB5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58954" y="340215"/>
            <a:ext cx="6376669" cy="566219"/>
          </a:xfrm>
          <a:prstGeom prst="rect">
            <a:avLst/>
          </a:prstGeom>
        </p:spPr>
        <p:txBody>
          <a:bodyPr vert="horz" wrap="square" lIns="0" tIns="225463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GCell® SVF Application Protocol</a:t>
            </a: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2323" y="1365154"/>
            <a:ext cx="9215908" cy="412721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198151" y="2097489"/>
            <a:ext cx="5264603" cy="62527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defTabSz="890900">
              <a:spcBef>
                <a:spcPts val="82"/>
              </a:spcBef>
            </a:pP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After sterilizing the abdominal area, local anesthesia is applied.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274351" y="3932711"/>
            <a:ext cx="6927049" cy="1268139"/>
          </a:xfrm>
          <a:prstGeom prst="rect">
            <a:avLst/>
          </a:prstGeom>
        </p:spPr>
        <p:txBody>
          <a:bodyPr vert="horz" wrap="square" lIns="0" tIns="93571" rIns="0" bIns="0" rtlCol="0">
            <a:spAutoFit/>
          </a:bodyPr>
          <a:lstStyle/>
          <a:p>
            <a:pPr marL="7701" defTabSz="890900">
              <a:spcBef>
                <a:spcPts val="82"/>
              </a:spcBef>
            </a:pP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A lipoaspiration kit is prepared under sterile conditions</a:t>
            </a:r>
          </a:p>
          <a:p>
            <a:pPr marL="7701" marR="3081" indent="-51984" defTabSz="890900">
              <a:lnSpc>
                <a:spcPct val="148000"/>
              </a:lnSpc>
              <a:spcBef>
                <a:spcPts val="82"/>
              </a:spcBef>
            </a:pP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(a cannula is attached to the tip of the syringe, and a stoppe is placed at the back.)</a:t>
            </a: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272E0798-125A-4072-65EE-7122A75A8E6D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C9CCCB75-1B98-BAB0-D5A1-18591A2270A3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ED79B11F-B0CB-8207-95CA-BA05453F7FD5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B1DE8631-19EC-E25B-01C4-426E2F349F5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EE97249F-45F3-BDD3-22ED-F93F7CB9B6C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67514" y="340215"/>
            <a:ext cx="6376669" cy="566219"/>
          </a:xfrm>
          <a:prstGeom prst="rect">
            <a:avLst/>
          </a:prstGeom>
        </p:spPr>
        <p:txBody>
          <a:bodyPr vert="horz" wrap="square" lIns="0" tIns="225463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GCell® SVF Application Protocol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1329729" y="1358856"/>
            <a:ext cx="8909624" cy="4139829"/>
            <a:chOff x="2192116" y="2240855"/>
            <a:chExt cx="14692630" cy="6826884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2116" y="5948001"/>
              <a:ext cx="14692014" cy="31196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2116" y="2240855"/>
              <a:ext cx="14682093" cy="315484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408755" y="1981691"/>
            <a:ext cx="4452502" cy="93032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890900">
              <a:spcBef>
                <a:spcPts val="82"/>
              </a:spcBef>
            </a:pP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A few millimeters of skin is incised with a scalpel from the right or left lower quadrant.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08754" y="3606873"/>
            <a:ext cx="5967146" cy="200190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890900">
              <a:lnSpc>
                <a:spcPct val="148000"/>
              </a:lnSpc>
              <a:spcBef>
                <a:spcPts val="82"/>
              </a:spcBef>
            </a:pP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The lipoaspiration kit is inserted into the subcutaneous fat tissue. By withdrawing the plunger, negative pressure is created,</a:t>
            </a:r>
          </a:p>
          <a:p>
            <a:pPr marL="7701" marR="3081" defTabSz="890900">
              <a:spcBef>
                <a:spcPts val="82"/>
              </a:spcBef>
            </a:pP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and it is locked with a stopper to maintain negative pressure.</a:t>
            </a: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D8A09586-3EAD-1304-8B43-CE8034E6F1A9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18AD0704-4385-399C-AA57-7DA05C013BFB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C1EE16F1-D030-2791-F1F2-DD12161EFD18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988BCA60-A1B4-41C6-2E29-C5E772CC57E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8BDD1902-33B1-909F-4F3B-C69011346D5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08154" y="340215"/>
            <a:ext cx="6376669" cy="566219"/>
          </a:xfrm>
          <a:prstGeom prst="rect">
            <a:avLst/>
          </a:prstGeom>
        </p:spPr>
        <p:txBody>
          <a:bodyPr vert="horz" wrap="square" lIns="0" tIns="225463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GCell® SVF Application Protocol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1322322" y="1356330"/>
            <a:ext cx="9760617" cy="4145220"/>
            <a:chOff x="2179902" y="2236688"/>
            <a:chExt cx="16095980" cy="6835775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33224" y="2236688"/>
              <a:ext cx="5542585" cy="683517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9902" y="2236688"/>
              <a:ext cx="9330155" cy="32492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9902" y="5801184"/>
              <a:ext cx="9330155" cy="3270675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3979384" y="1896620"/>
            <a:ext cx="2830610" cy="168239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45052">
              <a:lnSpc>
                <a:spcPct val="148000"/>
              </a:lnSpc>
              <a:spcBef>
                <a:spcPts val="55"/>
              </a:spcBef>
            </a:pPr>
            <a:r>
              <a:rPr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Approximately 15 ml of sample is taken from the subcutaneous</a:t>
            </a:r>
          </a:p>
          <a:p>
            <a:pPr marL="7701">
              <a:spcBef>
                <a:spcPts val="682"/>
              </a:spcBef>
            </a:pPr>
            <a:r>
              <a:rPr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fat tissue in the abdominal region.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979384" y="4082341"/>
            <a:ext cx="2724717" cy="141828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>
              <a:lnSpc>
                <a:spcPct val="148000"/>
              </a:lnSpc>
              <a:spcBef>
                <a:spcPts val="55"/>
              </a:spcBef>
            </a:pPr>
            <a:r>
              <a:rPr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The collected 15 ml subcutaneous fat tissue sample is placed into the GCell® fat kit.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28217" y="3438953"/>
            <a:ext cx="2966537" cy="105388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>
              <a:lnSpc>
                <a:spcPct val="148000"/>
              </a:lnSpc>
              <a:spcBef>
                <a:spcPts val="55"/>
              </a:spcBef>
            </a:pPr>
            <a:r>
              <a:rPr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It is positioned in the left chamber of the GCell® device for separation</a:t>
            </a:r>
            <a:r>
              <a:rPr sz="1182" b="1" spc="-12" dirty="0">
                <a:solidFill>
                  <a:srgbClr val="231F20"/>
                </a:solidFill>
                <a:latin typeface="Verdana"/>
                <a:cs typeface="Verdana"/>
              </a:rPr>
              <a:t>.</a:t>
            </a:r>
            <a:endParaRPr sz="1182" dirty="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82069" y="4440806"/>
            <a:ext cx="2840621" cy="105388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>
              <a:lnSpc>
                <a:spcPct val="148000"/>
              </a:lnSpc>
              <a:spcBef>
                <a:spcPts val="55"/>
              </a:spcBef>
            </a:pPr>
            <a:r>
              <a:rPr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Approximately 5-7 ml of SVF is obtained from the 15 ml fat tissue.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7888486" y="5799825"/>
            <a:ext cx="3897114" cy="166979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>
              <a:lnSpc>
                <a:spcPct val="113700"/>
              </a:lnSpc>
              <a:spcBef>
                <a:spcPts val="55"/>
              </a:spcBef>
            </a:pPr>
            <a:r>
              <a:rPr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*The rotation speed during the separation process is 100 rpm.</a:t>
            </a: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ED83CA73-1832-1FEC-D12E-62696D8D5E5A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6DE0D2EC-2066-4AC2-66D6-2D07A8B60709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2300E49A-BFF9-1EB0-B22C-571EC61F5916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9D483F10-B7A1-AC1C-566A-1E47B51ECBE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57788464-09E9-D0BB-F6DA-80E57C903F5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89434" y="330831"/>
            <a:ext cx="6376669" cy="566219"/>
          </a:xfrm>
          <a:prstGeom prst="rect">
            <a:avLst/>
          </a:prstGeom>
        </p:spPr>
        <p:txBody>
          <a:bodyPr vert="horz" wrap="square" lIns="0" tIns="225463" rIns="0" bIns="0" rtlCol="0" anchor="ctr">
            <a:spAutoFit/>
          </a:bodyPr>
          <a:lstStyle/>
          <a:p>
            <a:pPr marL="104352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GCell® SVF Application Protocol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1419263" y="1358856"/>
            <a:ext cx="8909624" cy="4139829"/>
            <a:chOff x="2339764" y="2240855"/>
            <a:chExt cx="14692630" cy="6826884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9764" y="5948001"/>
              <a:ext cx="14692014" cy="31196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39771" y="2240855"/>
              <a:ext cx="14682086" cy="315484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613694" y="4025823"/>
            <a:ext cx="4543377" cy="105388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>
              <a:lnSpc>
                <a:spcPct val="148000"/>
              </a:lnSpc>
              <a:spcBef>
                <a:spcPts val="55"/>
              </a:spcBef>
            </a:pPr>
            <a:r>
              <a:rPr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If desired, it can be combined with material taken from subcutaneous fat tissue for ﬁller purposes.</a:t>
            </a:r>
          </a:p>
        </p:txBody>
      </p:sp>
      <p:grpSp>
        <p:nvGrpSpPr>
          <p:cNvPr id="21" name="object 21"/>
          <p:cNvGrpSpPr/>
          <p:nvPr/>
        </p:nvGrpSpPr>
        <p:grpSpPr>
          <a:xfrm>
            <a:off x="1606452" y="1495561"/>
            <a:ext cx="2629221" cy="3886457"/>
            <a:chOff x="2648453" y="2466291"/>
            <a:chExt cx="4335780" cy="6409055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8453" y="2466291"/>
              <a:ext cx="4335491" cy="271805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8453" y="6156744"/>
              <a:ext cx="4335491" cy="2718063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498293" y="1981691"/>
            <a:ext cx="5329679" cy="140462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104352" marR="3081" defTabSz="890900">
              <a:spcBef>
                <a:spcPts val="82"/>
              </a:spcBef>
            </a:pPr>
            <a:r>
              <a:rPr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The syringe for photoactivation is placed in the right chamber of the GCell® device. Once the photoactivation process is complete, the application can be performed in the desired area.</a:t>
            </a:r>
          </a:p>
          <a:p>
            <a:pPr>
              <a:spcBef>
                <a:spcPts val="479"/>
              </a:spcBef>
            </a:pPr>
            <a:endParaRPr sz="1182" dirty="0">
              <a:latin typeface="Verdana"/>
              <a:cs typeface="Verdana"/>
            </a:endParaRPr>
          </a:p>
          <a:p>
            <a:pPr marL="104352" marR="3081" defTabSz="890900">
              <a:spcBef>
                <a:spcPts val="82"/>
              </a:spcBef>
            </a:pPr>
            <a:r>
              <a:rPr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Photoactivation is carried out with red LED light at a wavelength of 600-900 nm.</a:t>
            </a: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B3CC70CA-954B-EDAE-4E9C-EC5475919D11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3BFCCCCB-8F7F-66A7-A09C-0E4A241047D1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926BC311-5E4C-BF6E-AD76-6B62B32C8936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EE6C54C2-7096-ABEC-F4BF-02B1BF15314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42BFF9B7-A29A-A2CE-A8FF-5504C88265D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86953" y="-42143"/>
            <a:ext cx="12249914" cy="6534384"/>
            <a:chOff x="0" y="1"/>
            <a:chExt cx="20104100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20104099" cy="113085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617670" y="6233035"/>
              <a:ext cx="2834005" cy="2834005"/>
            </a:xfrm>
            <a:custGeom>
              <a:avLst/>
              <a:gdLst/>
              <a:ahLst/>
              <a:cxnLst/>
              <a:rect l="l" t="t" r="r" b="b"/>
              <a:pathLst>
                <a:path w="2834005" h="2834004">
                  <a:moveTo>
                    <a:pt x="2833630" y="0"/>
                  </a:moveTo>
                  <a:lnTo>
                    <a:pt x="0" y="0"/>
                  </a:lnTo>
                  <a:lnTo>
                    <a:pt x="0" y="2833630"/>
                  </a:lnTo>
                  <a:lnTo>
                    <a:pt x="2833630" y="2833630"/>
                  </a:lnTo>
                  <a:lnTo>
                    <a:pt x="2833630" y="0"/>
                  </a:lnTo>
                  <a:close/>
                </a:path>
              </a:pathLst>
            </a:custGeom>
            <a:solidFill>
              <a:srgbClr val="97BDD1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29778" y="6133439"/>
              <a:ext cx="3455362" cy="30365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528525" y="6233034"/>
              <a:ext cx="3255010" cy="2834005"/>
            </a:xfrm>
            <a:custGeom>
              <a:avLst/>
              <a:gdLst/>
              <a:ahLst/>
              <a:cxnLst/>
              <a:rect l="l" t="t" r="r" b="b"/>
              <a:pathLst>
                <a:path w="3255009" h="2834004">
                  <a:moveTo>
                    <a:pt x="2833630" y="0"/>
                  </a:moveTo>
                  <a:lnTo>
                    <a:pt x="0" y="0"/>
                  </a:lnTo>
                  <a:lnTo>
                    <a:pt x="0" y="2833630"/>
                  </a:lnTo>
                  <a:lnTo>
                    <a:pt x="2833630" y="2833630"/>
                  </a:lnTo>
                  <a:lnTo>
                    <a:pt x="2833630" y="2618276"/>
                  </a:lnTo>
                  <a:lnTo>
                    <a:pt x="3254654" y="2197252"/>
                  </a:lnTo>
                  <a:lnTo>
                    <a:pt x="2833630" y="1776228"/>
                  </a:lnTo>
                  <a:lnTo>
                    <a:pt x="283363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19895" y="6133439"/>
              <a:ext cx="3455392" cy="303655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424158" y="6233034"/>
              <a:ext cx="3255010" cy="2834005"/>
            </a:xfrm>
            <a:custGeom>
              <a:avLst/>
              <a:gdLst/>
              <a:ahLst/>
              <a:cxnLst/>
              <a:rect l="l" t="t" r="r" b="b"/>
              <a:pathLst>
                <a:path w="3255009" h="2834004">
                  <a:moveTo>
                    <a:pt x="2833630" y="0"/>
                  </a:moveTo>
                  <a:lnTo>
                    <a:pt x="0" y="0"/>
                  </a:lnTo>
                  <a:lnTo>
                    <a:pt x="0" y="2833630"/>
                  </a:lnTo>
                  <a:lnTo>
                    <a:pt x="2833630" y="2833630"/>
                  </a:lnTo>
                  <a:lnTo>
                    <a:pt x="2833630" y="2618276"/>
                  </a:lnTo>
                  <a:lnTo>
                    <a:pt x="3254654" y="2197252"/>
                  </a:lnTo>
                  <a:lnTo>
                    <a:pt x="2833630" y="1776228"/>
                  </a:lnTo>
                  <a:lnTo>
                    <a:pt x="2833630" y="0"/>
                  </a:lnTo>
                  <a:close/>
                </a:path>
              </a:pathLst>
            </a:custGeom>
            <a:solidFill>
              <a:srgbClr val="97BDD1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" name="object 10"/>
            <p:cNvSpPr/>
            <p:nvPr/>
          </p:nvSpPr>
          <p:spPr>
            <a:xfrm>
              <a:off x="15617670" y="3162186"/>
              <a:ext cx="2834005" cy="2834005"/>
            </a:xfrm>
            <a:custGeom>
              <a:avLst/>
              <a:gdLst/>
              <a:ahLst/>
              <a:cxnLst/>
              <a:rect l="l" t="t" r="r" b="b"/>
              <a:pathLst>
                <a:path w="2834005" h="2834004">
                  <a:moveTo>
                    <a:pt x="2833630" y="0"/>
                  </a:moveTo>
                  <a:lnTo>
                    <a:pt x="0" y="0"/>
                  </a:lnTo>
                  <a:lnTo>
                    <a:pt x="0" y="2833630"/>
                  </a:lnTo>
                  <a:lnTo>
                    <a:pt x="2833630" y="2833630"/>
                  </a:lnTo>
                  <a:lnTo>
                    <a:pt x="283363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29778" y="3065470"/>
              <a:ext cx="3413479" cy="302608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526727" y="3162184"/>
              <a:ext cx="3220085" cy="2834005"/>
            </a:xfrm>
            <a:custGeom>
              <a:avLst/>
              <a:gdLst/>
              <a:ahLst/>
              <a:cxnLst/>
              <a:rect l="l" t="t" r="r" b="b"/>
              <a:pathLst>
                <a:path w="3220084" h="2834004">
                  <a:moveTo>
                    <a:pt x="2833630" y="0"/>
                  </a:moveTo>
                  <a:lnTo>
                    <a:pt x="0" y="0"/>
                  </a:lnTo>
                  <a:lnTo>
                    <a:pt x="0" y="2833630"/>
                  </a:lnTo>
                  <a:lnTo>
                    <a:pt x="2833630" y="2833630"/>
                  </a:lnTo>
                  <a:lnTo>
                    <a:pt x="2833630" y="1091495"/>
                  </a:lnTo>
                  <a:lnTo>
                    <a:pt x="3219786" y="705339"/>
                  </a:lnTo>
                  <a:lnTo>
                    <a:pt x="2833630" y="319183"/>
                  </a:lnTo>
                  <a:lnTo>
                    <a:pt x="2833630" y="0"/>
                  </a:lnTo>
                  <a:close/>
                </a:path>
              </a:pathLst>
            </a:custGeom>
            <a:solidFill>
              <a:srgbClr val="97BDD1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40837" y="3065470"/>
              <a:ext cx="3413508" cy="302608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435786" y="3162184"/>
              <a:ext cx="3220085" cy="2834005"/>
            </a:xfrm>
            <a:custGeom>
              <a:avLst/>
              <a:gdLst/>
              <a:ahLst/>
              <a:cxnLst/>
              <a:rect l="l" t="t" r="r" b="b"/>
              <a:pathLst>
                <a:path w="3220084" h="2834004">
                  <a:moveTo>
                    <a:pt x="2833630" y="0"/>
                  </a:moveTo>
                  <a:lnTo>
                    <a:pt x="0" y="0"/>
                  </a:lnTo>
                  <a:lnTo>
                    <a:pt x="0" y="2833630"/>
                  </a:lnTo>
                  <a:lnTo>
                    <a:pt x="2833630" y="2833630"/>
                  </a:lnTo>
                  <a:lnTo>
                    <a:pt x="2833630" y="1091495"/>
                  </a:lnTo>
                  <a:lnTo>
                    <a:pt x="3219786" y="705339"/>
                  </a:lnTo>
                  <a:lnTo>
                    <a:pt x="2833630" y="319183"/>
                  </a:lnTo>
                  <a:lnTo>
                    <a:pt x="283363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1455" y="3065470"/>
              <a:ext cx="3423978" cy="302608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44846" y="3162184"/>
              <a:ext cx="3220085" cy="2834005"/>
            </a:xfrm>
            <a:custGeom>
              <a:avLst/>
              <a:gdLst/>
              <a:ahLst/>
              <a:cxnLst/>
              <a:rect l="l" t="t" r="r" b="b"/>
              <a:pathLst>
                <a:path w="3220084" h="2834004">
                  <a:moveTo>
                    <a:pt x="2833630" y="0"/>
                  </a:moveTo>
                  <a:lnTo>
                    <a:pt x="0" y="0"/>
                  </a:lnTo>
                  <a:lnTo>
                    <a:pt x="0" y="2833630"/>
                  </a:lnTo>
                  <a:lnTo>
                    <a:pt x="2833630" y="2833630"/>
                  </a:lnTo>
                  <a:lnTo>
                    <a:pt x="2833630" y="1091495"/>
                  </a:lnTo>
                  <a:lnTo>
                    <a:pt x="3219786" y="705339"/>
                  </a:lnTo>
                  <a:lnTo>
                    <a:pt x="2833630" y="319183"/>
                  </a:lnTo>
                  <a:lnTo>
                    <a:pt x="2833630" y="0"/>
                  </a:lnTo>
                  <a:close/>
                </a:path>
              </a:pathLst>
            </a:custGeom>
            <a:solidFill>
              <a:srgbClr val="97BDD1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52544" y="3065470"/>
              <a:ext cx="3486803" cy="302608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253908" y="3162182"/>
              <a:ext cx="3289935" cy="2834005"/>
            </a:xfrm>
            <a:custGeom>
              <a:avLst/>
              <a:gdLst/>
              <a:ahLst/>
              <a:cxnLst/>
              <a:rect l="l" t="t" r="r" b="b"/>
              <a:pathLst>
                <a:path w="3289934" h="2834004">
                  <a:moveTo>
                    <a:pt x="2833630" y="0"/>
                  </a:moveTo>
                  <a:lnTo>
                    <a:pt x="0" y="0"/>
                  </a:lnTo>
                  <a:lnTo>
                    <a:pt x="0" y="2833630"/>
                  </a:lnTo>
                  <a:lnTo>
                    <a:pt x="2833630" y="2833630"/>
                  </a:lnTo>
                  <a:lnTo>
                    <a:pt x="2833630" y="1121065"/>
                  </a:lnTo>
                  <a:lnTo>
                    <a:pt x="3289533" y="665162"/>
                  </a:lnTo>
                  <a:lnTo>
                    <a:pt x="2833630" y="209260"/>
                  </a:lnTo>
                  <a:lnTo>
                    <a:pt x="283363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70993" y="3408493"/>
              <a:ext cx="2345122" cy="23451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80050" y="3408493"/>
              <a:ext cx="2345122" cy="23451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83757" y="3431550"/>
              <a:ext cx="2350870" cy="235709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28824" y="3408493"/>
              <a:ext cx="2345111" cy="234511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861925" y="3406440"/>
              <a:ext cx="2345122" cy="234512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861925" y="6477289"/>
              <a:ext cx="2345122" cy="234512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9491893" y="1550525"/>
            <a:ext cx="1698520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1486" spc="45" dirty="0">
                <a:latin typeface="Arial"/>
                <a:cs typeface="Arial"/>
              </a:rPr>
              <a:t>Hair</a:t>
            </a:r>
            <a:r>
              <a:rPr sz="1486" spc="3" dirty="0">
                <a:latin typeface="Arial"/>
                <a:cs typeface="Arial"/>
              </a:rPr>
              <a:t> </a:t>
            </a:r>
            <a:r>
              <a:rPr sz="1486" spc="-76" dirty="0">
                <a:latin typeface="Arial"/>
                <a:cs typeface="Arial"/>
              </a:rPr>
              <a:t>Loss</a:t>
            </a:r>
            <a:r>
              <a:rPr sz="1486" spc="15" dirty="0">
                <a:latin typeface="Arial"/>
                <a:cs typeface="Arial"/>
              </a:rPr>
              <a:t> </a:t>
            </a:r>
            <a:r>
              <a:rPr sz="1486" spc="-12" dirty="0">
                <a:latin typeface="Arial"/>
                <a:cs typeface="Arial"/>
              </a:rPr>
              <a:t>Treatment</a:t>
            </a:r>
            <a:endParaRPr sz="1486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05979" y="5604462"/>
            <a:ext cx="898741" cy="52297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255297">
              <a:lnSpc>
                <a:spcPct val="117800"/>
              </a:lnSpc>
              <a:spcBef>
                <a:spcPts val="58"/>
              </a:spcBef>
            </a:pPr>
            <a:r>
              <a:rPr sz="1486" spc="30" dirty="0">
                <a:latin typeface="Arial"/>
                <a:cs typeface="Arial"/>
              </a:rPr>
              <a:t>Hair </a:t>
            </a:r>
            <a:r>
              <a:rPr sz="1486" spc="-12" dirty="0">
                <a:latin typeface="Arial"/>
                <a:cs typeface="Arial"/>
              </a:rPr>
              <a:t>Transplant</a:t>
            </a:r>
            <a:endParaRPr sz="1486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70290" y="5604462"/>
            <a:ext cx="767819" cy="52297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24644">
              <a:lnSpc>
                <a:spcPct val="117800"/>
              </a:lnSpc>
              <a:spcBef>
                <a:spcPts val="58"/>
              </a:spcBef>
            </a:pPr>
            <a:r>
              <a:rPr sz="1486" spc="39" dirty="0">
                <a:latin typeface="Arial"/>
                <a:cs typeface="Arial"/>
              </a:rPr>
              <a:t>Medical </a:t>
            </a:r>
            <a:r>
              <a:rPr sz="1486" spc="-18" dirty="0">
                <a:latin typeface="Arial"/>
                <a:cs typeface="Arial"/>
              </a:rPr>
              <a:t>Aestetics</a:t>
            </a:r>
            <a:endParaRPr sz="1486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82569" y="5642559"/>
            <a:ext cx="1295742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1486" spc="-15" dirty="0">
                <a:latin typeface="Arial"/>
                <a:cs typeface="Arial"/>
              </a:rPr>
              <a:t>Plastic</a:t>
            </a:r>
            <a:r>
              <a:rPr sz="1486" spc="-67" dirty="0">
                <a:latin typeface="Arial"/>
                <a:cs typeface="Arial"/>
              </a:rPr>
              <a:t> </a:t>
            </a:r>
            <a:r>
              <a:rPr sz="1486" spc="-6" dirty="0">
                <a:latin typeface="Arial"/>
                <a:cs typeface="Arial"/>
              </a:rPr>
              <a:t>Surgery</a:t>
            </a:r>
            <a:endParaRPr sz="1486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53020" y="1550525"/>
            <a:ext cx="4688931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  <a:tabLst>
                <a:tab pos="1923395" algn="l"/>
                <a:tab pos="3975401" algn="l"/>
              </a:tabLst>
            </a:pPr>
            <a:r>
              <a:rPr sz="1486" spc="30" dirty="0">
                <a:latin typeface="Arial"/>
                <a:cs typeface="Arial"/>
              </a:rPr>
              <a:t>Dermatology</a:t>
            </a:r>
            <a:r>
              <a:rPr sz="1486" dirty="0">
                <a:latin typeface="Arial"/>
                <a:cs typeface="Arial"/>
              </a:rPr>
              <a:t>	</a:t>
            </a:r>
            <a:r>
              <a:rPr sz="1486" spc="42" dirty="0">
                <a:latin typeface="Arial"/>
                <a:cs typeface="Arial"/>
              </a:rPr>
              <a:t>Wound</a:t>
            </a:r>
            <a:r>
              <a:rPr sz="1486" spc="52" dirty="0">
                <a:latin typeface="Arial"/>
                <a:cs typeface="Arial"/>
              </a:rPr>
              <a:t> </a:t>
            </a:r>
            <a:r>
              <a:rPr sz="1486" spc="-12" dirty="0">
                <a:latin typeface="Arial"/>
                <a:cs typeface="Arial"/>
              </a:rPr>
              <a:t>Care</a:t>
            </a:r>
            <a:r>
              <a:rPr sz="1486" dirty="0">
                <a:latin typeface="Arial"/>
                <a:cs typeface="Arial"/>
              </a:rPr>
              <a:t>	</a:t>
            </a:r>
            <a:r>
              <a:rPr sz="1486" spc="49" dirty="0">
                <a:latin typeface="Arial"/>
                <a:cs typeface="Arial"/>
              </a:rPr>
              <a:t>Urology</a:t>
            </a:r>
            <a:endParaRPr sz="1486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62076" y="5642559"/>
            <a:ext cx="1088192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1486" spc="27" dirty="0">
                <a:latin typeface="Arial"/>
                <a:cs typeface="Arial"/>
              </a:rPr>
              <a:t>Orthopedics</a:t>
            </a:r>
            <a:endParaRPr sz="1486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18854" y="1310893"/>
            <a:ext cx="1073175" cy="52297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142474">
              <a:lnSpc>
                <a:spcPct val="117800"/>
              </a:lnSpc>
              <a:spcBef>
                <a:spcPts val="58"/>
              </a:spcBef>
            </a:pPr>
            <a:r>
              <a:rPr sz="1486" spc="-6" dirty="0">
                <a:latin typeface="Arial"/>
                <a:cs typeface="Arial"/>
              </a:rPr>
              <a:t>Cosmetic </a:t>
            </a:r>
            <a:r>
              <a:rPr sz="1486" spc="36" dirty="0">
                <a:latin typeface="Arial"/>
                <a:cs typeface="Arial"/>
              </a:rPr>
              <a:t>Gynecology</a:t>
            </a:r>
            <a:endParaRPr sz="1486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222760" y="5604462"/>
            <a:ext cx="715450" cy="52297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7316">
              <a:lnSpc>
                <a:spcPct val="117800"/>
              </a:lnSpc>
              <a:spcBef>
                <a:spcPts val="58"/>
              </a:spcBef>
            </a:pPr>
            <a:r>
              <a:rPr sz="1486" spc="-18" dirty="0">
                <a:latin typeface="Arial"/>
                <a:cs typeface="Arial"/>
              </a:rPr>
              <a:t>Physical </a:t>
            </a:r>
            <a:r>
              <a:rPr sz="1486" spc="-6" dirty="0">
                <a:latin typeface="Arial"/>
                <a:cs typeface="Arial"/>
              </a:rPr>
              <a:t>Therapy</a:t>
            </a:r>
            <a:endParaRPr sz="1486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28" y="0"/>
            <a:ext cx="9164089" cy="6857615"/>
            <a:chOff x="0" y="0"/>
            <a:chExt cx="15112261" cy="11308715"/>
          </a:xfrm>
        </p:grpSpPr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769694" y="6481289"/>
              <a:ext cx="2342567" cy="233348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78260" y="6481279"/>
              <a:ext cx="2345122" cy="234512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41455" y="6133439"/>
              <a:ext cx="3455390" cy="303655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343061" y="6233034"/>
              <a:ext cx="3255010" cy="2834005"/>
            </a:xfrm>
            <a:custGeom>
              <a:avLst/>
              <a:gdLst/>
              <a:ahLst/>
              <a:cxnLst/>
              <a:rect l="l" t="t" r="r" b="b"/>
              <a:pathLst>
                <a:path w="3255009" h="2834004">
                  <a:moveTo>
                    <a:pt x="2833630" y="0"/>
                  </a:moveTo>
                  <a:lnTo>
                    <a:pt x="0" y="0"/>
                  </a:lnTo>
                  <a:lnTo>
                    <a:pt x="0" y="2833630"/>
                  </a:lnTo>
                  <a:lnTo>
                    <a:pt x="2833630" y="2833630"/>
                  </a:lnTo>
                  <a:lnTo>
                    <a:pt x="2833630" y="2618276"/>
                  </a:lnTo>
                  <a:lnTo>
                    <a:pt x="3254654" y="2197252"/>
                  </a:lnTo>
                  <a:lnTo>
                    <a:pt x="2833630" y="1776228"/>
                  </a:lnTo>
                  <a:lnTo>
                    <a:pt x="283363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2544" y="6133439"/>
              <a:ext cx="3455390" cy="303655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252122" y="6233034"/>
              <a:ext cx="3255010" cy="2834005"/>
            </a:xfrm>
            <a:custGeom>
              <a:avLst/>
              <a:gdLst/>
              <a:ahLst/>
              <a:cxnLst/>
              <a:rect l="l" t="t" r="r" b="b"/>
              <a:pathLst>
                <a:path w="3255009" h="2834004">
                  <a:moveTo>
                    <a:pt x="2833630" y="0"/>
                  </a:moveTo>
                  <a:lnTo>
                    <a:pt x="0" y="0"/>
                  </a:lnTo>
                  <a:lnTo>
                    <a:pt x="0" y="2833630"/>
                  </a:lnTo>
                  <a:lnTo>
                    <a:pt x="2833630" y="2833630"/>
                  </a:lnTo>
                  <a:lnTo>
                    <a:pt x="2833630" y="2618276"/>
                  </a:lnTo>
                  <a:lnTo>
                    <a:pt x="3254654" y="2197252"/>
                  </a:lnTo>
                  <a:lnTo>
                    <a:pt x="2833630" y="1776228"/>
                  </a:lnTo>
                  <a:lnTo>
                    <a:pt x="2833630" y="0"/>
                  </a:lnTo>
                  <a:close/>
                </a:path>
              </a:pathLst>
            </a:custGeom>
            <a:solidFill>
              <a:srgbClr val="97BDD1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36091" y="6481279"/>
              <a:ext cx="2345111" cy="234512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87318" y="6477289"/>
              <a:ext cx="2345111" cy="234512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0" y="0"/>
              <a:ext cx="1761489" cy="11308715"/>
            </a:xfrm>
            <a:custGeom>
              <a:avLst/>
              <a:gdLst/>
              <a:ahLst/>
              <a:cxnLst/>
              <a:rect l="l" t="t" r="r" b="b"/>
              <a:pathLst>
                <a:path w="1761489" h="11308715">
                  <a:moveTo>
                    <a:pt x="176106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1066" y="11308556"/>
                  </a:lnTo>
                  <a:lnTo>
                    <a:pt x="1761066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4" name="object 44"/>
            <p:cNvSpPr/>
            <p:nvPr/>
          </p:nvSpPr>
          <p:spPr>
            <a:xfrm>
              <a:off x="307594" y="4911718"/>
              <a:ext cx="1146175" cy="1485265"/>
            </a:xfrm>
            <a:custGeom>
              <a:avLst/>
              <a:gdLst/>
              <a:ahLst/>
              <a:cxnLst/>
              <a:rect l="l" t="t" r="r" b="b"/>
              <a:pathLst>
                <a:path w="1146175" h="1485264">
                  <a:moveTo>
                    <a:pt x="384683" y="1354239"/>
                  </a:moveTo>
                  <a:lnTo>
                    <a:pt x="384505" y="1347050"/>
                  </a:lnTo>
                  <a:lnTo>
                    <a:pt x="382879" y="1332661"/>
                  </a:lnTo>
                  <a:lnTo>
                    <a:pt x="233273" y="1332661"/>
                  </a:lnTo>
                  <a:lnTo>
                    <a:pt x="222491" y="1375803"/>
                  </a:lnTo>
                  <a:lnTo>
                    <a:pt x="339001" y="1375803"/>
                  </a:lnTo>
                  <a:lnTo>
                    <a:pt x="335280" y="1386979"/>
                  </a:lnTo>
                  <a:lnTo>
                    <a:pt x="309486" y="1422361"/>
                  </a:lnTo>
                  <a:lnTo>
                    <a:pt x="270992" y="1440370"/>
                  </a:lnTo>
                  <a:lnTo>
                    <a:pt x="253784" y="1441983"/>
                  </a:lnTo>
                  <a:lnTo>
                    <a:pt x="245084" y="1441577"/>
                  </a:lnTo>
                  <a:lnTo>
                    <a:pt x="205320" y="1427505"/>
                  </a:lnTo>
                  <a:lnTo>
                    <a:pt x="176377" y="1395653"/>
                  </a:lnTo>
                  <a:lnTo>
                    <a:pt x="166039" y="1354239"/>
                  </a:lnTo>
                  <a:lnTo>
                    <a:pt x="166446" y="1345539"/>
                  </a:lnTo>
                  <a:lnTo>
                    <a:pt x="180822" y="1305775"/>
                  </a:lnTo>
                  <a:lnTo>
                    <a:pt x="212623" y="1276845"/>
                  </a:lnTo>
                  <a:lnTo>
                    <a:pt x="253784" y="1266494"/>
                  </a:lnTo>
                  <a:lnTo>
                    <a:pt x="262483" y="1266913"/>
                  </a:lnTo>
                  <a:lnTo>
                    <a:pt x="302552" y="1281277"/>
                  </a:lnTo>
                  <a:lnTo>
                    <a:pt x="315988" y="1292390"/>
                  </a:lnTo>
                  <a:lnTo>
                    <a:pt x="346202" y="1261808"/>
                  </a:lnTo>
                  <a:lnTo>
                    <a:pt x="304838" y="1233589"/>
                  </a:lnTo>
                  <a:lnTo>
                    <a:pt x="267220" y="1223987"/>
                  </a:lnTo>
                  <a:lnTo>
                    <a:pt x="253784" y="1223340"/>
                  </a:lnTo>
                  <a:lnTo>
                    <a:pt x="240487" y="1223987"/>
                  </a:lnTo>
                  <a:lnTo>
                    <a:pt x="202895" y="1233589"/>
                  </a:lnTo>
                  <a:lnTo>
                    <a:pt x="161175" y="1261630"/>
                  </a:lnTo>
                  <a:lnTo>
                    <a:pt x="133121" y="1303350"/>
                  </a:lnTo>
                  <a:lnTo>
                    <a:pt x="123520" y="1340942"/>
                  </a:lnTo>
                  <a:lnTo>
                    <a:pt x="122872" y="1354239"/>
                  </a:lnTo>
                  <a:lnTo>
                    <a:pt x="123520" y="1367536"/>
                  </a:lnTo>
                  <a:lnTo>
                    <a:pt x="133121" y="1405115"/>
                  </a:lnTo>
                  <a:lnTo>
                    <a:pt x="161175" y="1446834"/>
                  </a:lnTo>
                  <a:lnTo>
                    <a:pt x="202895" y="1474889"/>
                  </a:lnTo>
                  <a:lnTo>
                    <a:pt x="240487" y="1484490"/>
                  </a:lnTo>
                  <a:lnTo>
                    <a:pt x="253784" y="1485138"/>
                  </a:lnTo>
                  <a:lnTo>
                    <a:pt x="267081" y="1484490"/>
                  </a:lnTo>
                  <a:lnTo>
                    <a:pt x="304660" y="1474889"/>
                  </a:lnTo>
                  <a:lnTo>
                    <a:pt x="346379" y="1446834"/>
                  </a:lnTo>
                  <a:lnTo>
                    <a:pt x="374421" y="1405115"/>
                  </a:lnTo>
                  <a:lnTo>
                    <a:pt x="384035" y="1367536"/>
                  </a:lnTo>
                  <a:lnTo>
                    <a:pt x="384683" y="1354239"/>
                  </a:lnTo>
                  <a:close/>
                </a:path>
                <a:path w="1146175" h="1485264">
                  <a:moveTo>
                    <a:pt x="696455" y="1261821"/>
                  </a:moveTo>
                  <a:lnTo>
                    <a:pt x="654748" y="1233589"/>
                  </a:lnTo>
                  <a:lnTo>
                    <a:pt x="617118" y="1223975"/>
                  </a:lnTo>
                  <a:lnTo>
                    <a:pt x="603681" y="1223340"/>
                  </a:lnTo>
                  <a:lnTo>
                    <a:pt x="590384" y="1223975"/>
                  </a:lnTo>
                  <a:lnTo>
                    <a:pt x="552805" y="1233589"/>
                  </a:lnTo>
                  <a:lnTo>
                    <a:pt x="511086" y="1261643"/>
                  </a:lnTo>
                  <a:lnTo>
                    <a:pt x="483031" y="1303362"/>
                  </a:lnTo>
                  <a:lnTo>
                    <a:pt x="473417" y="1340942"/>
                  </a:lnTo>
                  <a:lnTo>
                    <a:pt x="472782" y="1354239"/>
                  </a:lnTo>
                  <a:lnTo>
                    <a:pt x="473417" y="1367523"/>
                  </a:lnTo>
                  <a:lnTo>
                    <a:pt x="483031" y="1405128"/>
                  </a:lnTo>
                  <a:lnTo>
                    <a:pt x="511086" y="1446834"/>
                  </a:lnTo>
                  <a:lnTo>
                    <a:pt x="552805" y="1474876"/>
                  </a:lnTo>
                  <a:lnTo>
                    <a:pt x="590384" y="1484490"/>
                  </a:lnTo>
                  <a:lnTo>
                    <a:pt x="603681" y="1485138"/>
                  </a:lnTo>
                  <a:lnTo>
                    <a:pt x="617118" y="1484490"/>
                  </a:lnTo>
                  <a:lnTo>
                    <a:pt x="654748" y="1474876"/>
                  </a:lnTo>
                  <a:lnTo>
                    <a:pt x="696455" y="1446657"/>
                  </a:lnTo>
                  <a:lnTo>
                    <a:pt x="665899" y="1416456"/>
                  </a:lnTo>
                  <a:lnTo>
                    <a:pt x="659396" y="1422361"/>
                  </a:lnTo>
                  <a:lnTo>
                    <a:pt x="652500" y="1427505"/>
                  </a:lnTo>
                  <a:lnTo>
                    <a:pt x="612533" y="1441577"/>
                  </a:lnTo>
                  <a:lnTo>
                    <a:pt x="603681" y="1441983"/>
                  </a:lnTo>
                  <a:lnTo>
                    <a:pt x="594982" y="1441577"/>
                  </a:lnTo>
                  <a:lnTo>
                    <a:pt x="555218" y="1427505"/>
                  </a:lnTo>
                  <a:lnTo>
                    <a:pt x="526288" y="1395641"/>
                  </a:lnTo>
                  <a:lnTo>
                    <a:pt x="515937" y="1354239"/>
                  </a:lnTo>
                  <a:lnTo>
                    <a:pt x="516343" y="1345539"/>
                  </a:lnTo>
                  <a:lnTo>
                    <a:pt x="530720" y="1305775"/>
                  </a:lnTo>
                  <a:lnTo>
                    <a:pt x="562521" y="1276845"/>
                  </a:lnTo>
                  <a:lnTo>
                    <a:pt x="603681" y="1266494"/>
                  </a:lnTo>
                  <a:lnTo>
                    <a:pt x="612533" y="1266901"/>
                  </a:lnTo>
                  <a:lnTo>
                    <a:pt x="652500" y="1281277"/>
                  </a:lnTo>
                  <a:lnTo>
                    <a:pt x="665899" y="1292377"/>
                  </a:lnTo>
                  <a:lnTo>
                    <a:pt x="696455" y="1261821"/>
                  </a:lnTo>
                  <a:close/>
                </a:path>
                <a:path w="1146175" h="1485264">
                  <a:moveTo>
                    <a:pt x="807351" y="365099"/>
                  </a:moveTo>
                  <a:lnTo>
                    <a:pt x="769848" y="331393"/>
                  </a:lnTo>
                  <a:lnTo>
                    <a:pt x="727329" y="303923"/>
                  </a:lnTo>
                  <a:lnTo>
                    <a:pt x="680516" y="283400"/>
                  </a:lnTo>
                  <a:lnTo>
                    <a:pt x="630123" y="270560"/>
                  </a:lnTo>
                  <a:lnTo>
                    <a:pt x="576884" y="266115"/>
                  </a:lnTo>
                  <a:lnTo>
                    <a:pt x="529920" y="269557"/>
                  </a:lnTo>
                  <a:lnTo>
                    <a:pt x="485101" y="279565"/>
                  </a:lnTo>
                  <a:lnTo>
                    <a:pt x="442912" y="295643"/>
                  </a:lnTo>
                  <a:lnTo>
                    <a:pt x="403847" y="317309"/>
                  </a:lnTo>
                  <a:lnTo>
                    <a:pt x="368388" y="344055"/>
                  </a:lnTo>
                  <a:lnTo>
                    <a:pt x="337045" y="375399"/>
                  </a:lnTo>
                  <a:lnTo>
                    <a:pt x="310299" y="410857"/>
                  </a:lnTo>
                  <a:lnTo>
                    <a:pt x="288632" y="449922"/>
                  </a:lnTo>
                  <a:lnTo>
                    <a:pt x="272554" y="492112"/>
                  </a:lnTo>
                  <a:lnTo>
                    <a:pt x="262547" y="536930"/>
                  </a:lnTo>
                  <a:lnTo>
                    <a:pt x="259105" y="583882"/>
                  </a:lnTo>
                  <a:lnTo>
                    <a:pt x="262547" y="630847"/>
                  </a:lnTo>
                  <a:lnTo>
                    <a:pt x="272554" y="675665"/>
                  </a:lnTo>
                  <a:lnTo>
                    <a:pt x="288632" y="717854"/>
                  </a:lnTo>
                  <a:lnTo>
                    <a:pt x="310299" y="756920"/>
                  </a:lnTo>
                  <a:lnTo>
                    <a:pt x="337045" y="792365"/>
                  </a:lnTo>
                  <a:lnTo>
                    <a:pt x="368388" y="823722"/>
                  </a:lnTo>
                  <a:lnTo>
                    <a:pt x="403847" y="850468"/>
                  </a:lnTo>
                  <a:lnTo>
                    <a:pt x="442912" y="872134"/>
                  </a:lnTo>
                  <a:lnTo>
                    <a:pt x="485101" y="888212"/>
                  </a:lnTo>
                  <a:lnTo>
                    <a:pt x="529920" y="898220"/>
                  </a:lnTo>
                  <a:lnTo>
                    <a:pt x="576884" y="901661"/>
                  </a:lnTo>
                  <a:lnTo>
                    <a:pt x="630123" y="897216"/>
                  </a:lnTo>
                  <a:lnTo>
                    <a:pt x="680516" y="884377"/>
                  </a:lnTo>
                  <a:lnTo>
                    <a:pt x="727329" y="863854"/>
                  </a:lnTo>
                  <a:lnTo>
                    <a:pt x="769848" y="836383"/>
                  </a:lnTo>
                  <a:lnTo>
                    <a:pt x="807351" y="802678"/>
                  </a:lnTo>
                  <a:lnTo>
                    <a:pt x="738746" y="734060"/>
                  </a:lnTo>
                  <a:lnTo>
                    <a:pt x="705434" y="763422"/>
                  </a:lnTo>
                  <a:lnTo>
                    <a:pt x="666673" y="785672"/>
                  </a:lnTo>
                  <a:lnTo>
                    <a:pt x="623481" y="799769"/>
                  </a:lnTo>
                  <a:lnTo>
                    <a:pt x="576884" y="804697"/>
                  </a:lnTo>
                  <a:lnTo>
                    <a:pt x="532384" y="800201"/>
                  </a:lnTo>
                  <a:lnTo>
                    <a:pt x="490931" y="787336"/>
                  </a:lnTo>
                  <a:lnTo>
                    <a:pt x="453428" y="766978"/>
                  </a:lnTo>
                  <a:lnTo>
                    <a:pt x="420751" y="740016"/>
                  </a:lnTo>
                  <a:lnTo>
                    <a:pt x="393788" y="707339"/>
                  </a:lnTo>
                  <a:lnTo>
                    <a:pt x="373430" y="669836"/>
                  </a:lnTo>
                  <a:lnTo>
                    <a:pt x="360553" y="628383"/>
                  </a:lnTo>
                  <a:lnTo>
                    <a:pt x="356069" y="583882"/>
                  </a:lnTo>
                  <a:lnTo>
                    <a:pt x="360553" y="539381"/>
                  </a:lnTo>
                  <a:lnTo>
                    <a:pt x="373430" y="497941"/>
                  </a:lnTo>
                  <a:lnTo>
                    <a:pt x="393788" y="460438"/>
                  </a:lnTo>
                  <a:lnTo>
                    <a:pt x="420751" y="427748"/>
                  </a:lnTo>
                  <a:lnTo>
                    <a:pt x="453428" y="400799"/>
                  </a:lnTo>
                  <a:lnTo>
                    <a:pt x="490931" y="380441"/>
                  </a:lnTo>
                  <a:lnTo>
                    <a:pt x="532384" y="367576"/>
                  </a:lnTo>
                  <a:lnTo>
                    <a:pt x="576884" y="363080"/>
                  </a:lnTo>
                  <a:lnTo>
                    <a:pt x="623481" y="368007"/>
                  </a:lnTo>
                  <a:lnTo>
                    <a:pt x="666673" y="382104"/>
                  </a:lnTo>
                  <a:lnTo>
                    <a:pt x="705434" y="404355"/>
                  </a:lnTo>
                  <a:lnTo>
                    <a:pt x="738746" y="433705"/>
                  </a:lnTo>
                  <a:lnTo>
                    <a:pt x="807351" y="365099"/>
                  </a:lnTo>
                  <a:close/>
                </a:path>
                <a:path w="1146175" h="1485264">
                  <a:moveTo>
                    <a:pt x="954659" y="1228725"/>
                  </a:moveTo>
                  <a:lnTo>
                    <a:pt x="911504" y="1228725"/>
                  </a:lnTo>
                  <a:lnTo>
                    <a:pt x="911504" y="1480464"/>
                  </a:lnTo>
                  <a:lnTo>
                    <a:pt x="954659" y="1480464"/>
                  </a:lnTo>
                  <a:lnTo>
                    <a:pt x="954659" y="1228725"/>
                  </a:lnTo>
                  <a:close/>
                </a:path>
                <a:path w="1146175" h="1485264">
                  <a:moveTo>
                    <a:pt x="1022985" y="1228725"/>
                  </a:moveTo>
                  <a:lnTo>
                    <a:pt x="979843" y="1228725"/>
                  </a:lnTo>
                  <a:lnTo>
                    <a:pt x="979843" y="1480464"/>
                  </a:lnTo>
                  <a:lnTo>
                    <a:pt x="1022985" y="1480464"/>
                  </a:lnTo>
                  <a:lnTo>
                    <a:pt x="1022985" y="1228725"/>
                  </a:lnTo>
                  <a:close/>
                </a:path>
                <a:path w="1146175" h="1485264">
                  <a:moveTo>
                    <a:pt x="1145870" y="572935"/>
                  </a:moveTo>
                  <a:lnTo>
                    <a:pt x="1145717" y="559917"/>
                  </a:lnTo>
                  <a:lnTo>
                    <a:pt x="1145273" y="546976"/>
                  </a:lnTo>
                  <a:lnTo>
                    <a:pt x="1144536" y="534123"/>
                  </a:lnTo>
                  <a:lnTo>
                    <a:pt x="1143533" y="521335"/>
                  </a:lnTo>
                  <a:lnTo>
                    <a:pt x="1143317" y="521335"/>
                  </a:lnTo>
                  <a:lnTo>
                    <a:pt x="1143317" y="518579"/>
                  </a:lnTo>
                  <a:lnTo>
                    <a:pt x="576707" y="518579"/>
                  </a:lnTo>
                  <a:lnTo>
                    <a:pt x="576707" y="620890"/>
                  </a:lnTo>
                  <a:lnTo>
                    <a:pt x="1038567" y="620890"/>
                  </a:lnTo>
                  <a:lnTo>
                    <a:pt x="1031468" y="667346"/>
                  </a:lnTo>
                  <a:lnTo>
                    <a:pt x="1019924" y="712203"/>
                  </a:lnTo>
                  <a:lnTo>
                    <a:pt x="1004189" y="755192"/>
                  </a:lnTo>
                  <a:lnTo>
                    <a:pt x="984465" y="796099"/>
                  </a:lnTo>
                  <a:lnTo>
                    <a:pt x="961021" y="834682"/>
                  </a:lnTo>
                  <a:lnTo>
                    <a:pt x="934072" y="870712"/>
                  </a:lnTo>
                  <a:lnTo>
                    <a:pt x="903871" y="903935"/>
                  </a:lnTo>
                  <a:lnTo>
                    <a:pt x="870635" y="934135"/>
                  </a:lnTo>
                  <a:lnTo>
                    <a:pt x="834605" y="961085"/>
                  </a:lnTo>
                  <a:lnTo>
                    <a:pt x="796010" y="984516"/>
                  </a:lnTo>
                  <a:lnTo>
                    <a:pt x="755103" y="1004227"/>
                  </a:lnTo>
                  <a:lnTo>
                    <a:pt x="712101" y="1019962"/>
                  </a:lnTo>
                  <a:lnTo>
                    <a:pt x="667245" y="1031494"/>
                  </a:lnTo>
                  <a:lnTo>
                    <a:pt x="620788" y="1038580"/>
                  </a:lnTo>
                  <a:lnTo>
                    <a:pt x="572935" y="1040993"/>
                  </a:lnTo>
                  <a:lnTo>
                    <a:pt x="525068" y="1038580"/>
                  </a:lnTo>
                  <a:lnTo>
                    <a:pt x="478599" y="1031494"/>
                  </a:lnTo>
                  <a:lnTo>
                    <a:pt x="433743" y="1019949"/>
                  </a:lnTo>
                  <a:lnTo>
                    <a:pt x="390740" y="1004214"/>
                  </a:lnTo>
                  <a:lnTo>
                    <a:pt x="349821" y="984504"/>
                  </a:lnTo>
                  <a:lnTo>
                    <a:pt x="311226" y="961059"/>
                  </a:lnTo>
                  <a:lnTo>
                    <a:pt x="275196" y="934110"/>
                  </a:lnTo>
                  <a:lnTo>
                    <a:pt x="241960" y="903909"/>
                  </a:lnTo>
                  <a:lnTo>
                    <a:pt x="211747" y="870661"/>
                  </a:lnTo>
                  <a:lnTo>
                    <a:pt x="184797" y="834631"/>
                  </a:lnTo>
                  <a:lnTo>
                    <a:pt x="161353" y="796036"/>
                  </a:lnTo>
                  <a:lnTo>
                    <a:pt x="141643" y="755116"/>
                  </a:lnTo>
                  <a:lnTo>
                    <a:pt x="125907" y="712114"/>
                  </a:lnTo>
                  <a:lnTo>
                    <a:pt x="114376" y="667258"/>
                  </a:lnTo>
                  <a:lnTo>
                    <a:pt x="107276" y="620788"/>
                  </a:lnTo>
                  <a:lnTo>
                    <a:pt x="104863" y="572935"/>
                  </a:lnTo>
                  <a:lnTo>
                    <a:pt x="107276" y="525068"/>
                  </a:lnTo>
                  <a:lnTo>
                    <a:pt x="114376" y="478599"/>
                  </a:lnTo>
                  <a:lnTo>
                    <a:pt x="125907" y="433743"/>
                  </a:lnTo>
                  <a:lnTo>
                    <a:pt x="141643" y="390740"/>
                  </a:lnTo>
                  <a:lnTo>
                    <a:pt x="161353" y="349821"/>
                  </a:lnTo>
                  <a:lnTo>
                    <a:pt x="184797" y="311226"/>
                  </a:lnTo>
                  <a:lnTo>
                    <a:pt x="211747" y="275196"/>
                  </a:lnTo>
                  <a:lnTo>
                    <a:pt x="241960" y="241960"/>
                  </a:lnTo>
                  <a:lnTo>
                    <a:pt x="275196" y="211747"/>
                  </a:lnTo>
                  <a:lnTo>
                    <a:pt x="311226" y="184797"/>
                  </a:lnTo>
                  <a:lnTo>
                    <a:pt x="349821" y="161353"/>
                  </a:lnTo>
                  <a:lnTo>
                    <a:pt x="390740" y="141643"/>
                  </a:lnTo>
                  <a:lnTo>
                    <a:pt x="433743" y="125907"/>
                  </a:lnTo>
                  <a:lnTo>
                    <a:pt x="478599" y="114376"/>
                  </a:lnTo>
                  <a:lnTo>
                    <a:pt x="525068" y="107276"/>
                  </a:lnTo>
                  <a:lnTo>
                    <a:pt x="572935" y="104863"/>
                  </a:lnTo>
                  <a:lnTo>
                    <a:pt x="627519" y="108013"/>
                  </a:lnTo>
                  <a:lnTo>
                    <a:pt x="680250" y="117221"/>
                  </a:lnTo>
                  <a:lnTo>
                    <a:pt x="730796" y="132143"/>
                  </a:lnTo>
                  <a:lnTo>
                    <a:pt x="778776" y="152438"/>
                  </a:lnTo>
                  <a:lnTo>
                    <a:pt x="823849" y="177736"/>
                  </a:lnTo>
                  <a:lnTo>
                    <a:pt x="865682" y="207683"/>
                  </a:lnTo>
                  <a:lnTo>
                    <a:pt x="903909" y="241960"/>
                  </a:lnTo>
                  <a:lnTo>
                    <a:pt x="978065" y="167805"/>
                  </a:lnTo>
                  <a:lnTo>
                    <a:pt x="942073" y="134734"/>
                  </a:lnTo>
                  <a:lnTo>
                    <a:pt x="903351" y="104813"/>
                  </a:lnTo>
                  <a:lnTo>
                    <a:pt x="862101" y="78219"/>
                  </a:lnTo>
                  <a:lnTo>
                    <a:pt x="818540" y="55156"/>
                  </a:lnTo>
                  <a:lnTo>
                    <a:pt x="772845" y="35839"/>
                  </a:lnTo>
                  <a:lnTo>
                    <a:pt x="725246" y="20459"/>
                  </a:lnTo>
                  <a:lnTo>
                    <a:pt x="675919" y="9220"/>
                  </a:lnTo>
                  <a:lnTo>
                    <a:pt x="625081" y="2336"/>
                  </a:lnTo>
                  <a:lnTo>
                    <a:pt x="572935" y="0"/>
                  </a:lnTo>
                  <a:lnTo>
                    <a:pt x="525945" y="1892"/>
                  </a:lnTo>
                  <a:lnTo>
                    <a:pt x="479996" y="7493"/>
                  </a:lnTo>
                  <a:lnTo>
                    <a:pt x="435254" y="16649"/>
                  </a:lnTo>
                  <a:lnTo>
                    <a:pt x="391845" y="29210"/>
                  </a:lnTo>
                  <a:lnTo>
                    <a:pt x="349923" y="45021"/>
                  </a:lnTo>
                  <a:lnTo>
                    <a:pt x="309638" y="63944"/>
                  </a:lnTo>
                  <a:lnTo>
                    <a:pt x="271132" y="85839"/>
                  </a:lnTo>
                  <a:lnTo>
                    <a:pt x="234569" y="110540"/>
                  </a:lnTo>
                  <a:lnTo>
                    <a:pt x="200075" y="137909"/>
                  </a:lnTo>
                  <a:lnTo>
                    <a:pt x="167805" y="167805"/>
                  </a:lnTo>
                  <a:lnTo>
                    <a:pt x="137909" y="200075"/>
                  </a:lnTo>
                  <a:lnTo>
                    <a:pt x="110540" y="234569"/>
                  </a:lnTo>
                  <a:lnTo>
                    <a:pt x="85839" y="271132"/>
                  </a:lnTo>
                  <a:lnTo>
                    <a:pt x="63944" y="309638"/>
                  </a:lnTo>
                  <a:lnTo>
                    <a:pt x="45021" y="349923"/>
                  </a:lnTo>
                  <a:lnTo>
                    <a:pt x="29210" y="391845"/>
                  </a:lnTo>
                  <a:lnTo>
                    <a:pt x="16649" y="435254"/>
                  </a:lnTo>
                  <a:lnTo>
                    <a:pt x="7493" y="479996"/>
                  </a:lnTo>
                  <a:lnTo>
                    <a:pt x="1892" y="525945"/>
                  </a:lnTo>
                  <a:lnTo>
                    <a:pt x="0" y="572935"/>
                  </a:lnTo>
                  <a:lnTo>
                    <a:pt x="1892" y="619925"/>
                  </a:lnTo>
                  <a:lnTo>
                    <a:pt x="7493" y="665861"/>
                  </a:lnTo>
                  <a:lnTo>
                    <a:pt x="16649" y="710615"/>
                  </a:lnTo>
                  <a:lnTo>
                    <a:pt x="29210" y="754024"/>
                  </a:lnTo>
                  <a:lnTo>
                    <a:pt x="45021" y="795947"/>
                  </a:lnTo>
                  <a:lnTo>
                    <a:pt x="63944" y="836231"/>
                  </a:lnTo>
                  <a:lnTo>
                    <a:pt x="85839" y="874725"/>
                  </a:lnTo>
                  <a:lnTo>
                    <a:pt x="110540" y="911301"/>
                  </a:lnTo>
                  <a:lnTo>
                    <a:pt x="137909" y="945794"/>
                  </a:lnTo>
                  <a:lnTo>
                    <a:pt x="167805" y="978052"/>
                  </a:lnTo>
                  <a:lnTo>
                    <a:pt x="200075" y="1007948"/>
                  </a:lnTo>
                  <a:lnTo>
                    <a:pt x="234569" y="1035316"/>
                  </a:lnTo>
                  <a:lnTo>
                    <a:pt x="271132" y="1060030"/>
                  </a:lnTo>
                  <a:lnTo>
                    <a:pt x="309638" y="1081913"/>
                  </a:lnTo>
                  <a:lnTo>
                    <a:pt x="349923" y="1100836"/>
                  </a:lnTo>
                  <a:lnTo>
                    <a:pt x="391845" y="1116660"/>
                  </a:lnTo>
                  <a:lnTo>
                    <a:pt x="435254" y="1129220"/>
                  </a:lnTo>
                  <a:lnTo>
                    <a:pt x="479996" y="1138364"/>
                  </a:lnTo>
                  <a:lnTo>
                    <a:pt x="525945" y="1143965"/>
                  </a:lnTo>
                  <a:lnTo>
                    <a:pt x="572935" y="1145870"/>
                  </a:lnTo>
                  <a:lnTo>
                    <a:pt x="619925" y="1143965"/>
                  </a:lnTo>
                  <a:lnTo>
                    <a:pt x="665861" y="1138364"/>
                  </a:lnTo>
                  <a:lnTo>
                    <a:pt x="710615" y="1129220"/>
                  </a:lnTo>
                  <a:lnTo>
                    <a:pt x="754024" y="1116660"/>
                  </a:lnTo>
                  <a:lnTo>
                    <a:pt x="795947" y="1100836"/>
                  </a:lnTo>
                  <a:lnTo>
                    <a:pt x="836231" y="1081913"/>
                  </a:lnTo>
                  <a:lnTo>
                    <a:pt x="874725" y="1060030"/>
                  </a:lnTo>
                  <a:lnTo>
                    <a:pt x="911301" y="1035316"/>
                  </a:lnTo>
                  <a:lnTo>
                    <a:pt x="945794" y="1007948"/>
                  </a:lnTo>
                  <a:lnTo>
                    <a:pt x="978052" y="978052"/>
                  </a:lnTo>
                  <a:lnTo>
                    <a:pt x="1007948" y="945794"/>
                  </a:lnTo>
                  <a:lnTo>
                    <a:pt x="1035329" y="911301"/>
                  </a:lnTo>
                  <a:lnTo>
                    <a:pt x="1060030" y="874725"/>
                  </a:lnTo>
                  <a:lnTo>
                    <a:pt x="1081913" y="836231"/>
                  </a:lnTo>
                  <a:lnTo>
                    <a:pt x="1100848" y="795947"/>
                  </a:lnTo>
                  <a:lnTo>
                    <a:pt x="1116660" y="754024"/>
                  </a:lnTo>
                  <a:lnTo>
                    <a:pt x="1129220" y="710615"/>
                  </a:lnTo>
                  <a:lnTo>
                    <a:pt x="1138364" y="665861"/>
                  </a:lnTo>
                  <a:lnTo>
                    <a:pt x="1143965" y="619925"/>
                  </a:lnTo>
                  <a:lnTo>
                    <a:pt x="1145870" y="572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9450" y="6207334"/>
              <a:ext cx="189879" cy="18951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54284" y="6008991"/>
              <a:ext cx="99181" cy="97169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4882073" y="105388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0"/>
                  </a:moveTo>
                  <a:lnTo>
                    <a:pt x="178" y="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81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5034349" y="6128559"/>
            <a:ext cx="2279582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spc="-15" dirty="0">
                <a:solidFill>
                  <a:srgbClr val="FFFFFF"/>
                </a:solidFill>
                <a:latin typeface="Verdana"/>
                <a:cs typeface="Verdana"/>
              </a:rPr>
              <a:t>Beyond</a:t>
            </a:r>
            <a:r>
              <a:rPr sz="1789" b="1" spc="-13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89" b="1" spc="-82" dirty="0">
                <a:solidFill>
                  <a:srgbClr val="FFFFFF"/>
                </a:solidFill>
                <a:latin typeface="Verdana"/>
                <a:cs typeface="Verdana"/>
              </a:rPr>
              <a:t>Disciplines</a:t>
            </a:r>
            <a:endParaRPr sz="1789" dirty="0">
              <a:latin typeface="Verdana"/>
              <a:cs typeface="Verdana"/>
            </a:endParaRPr>
          </a:p>
        </p:txBody>
      </p:sp>
      <p:sp>
        <p:nvSpPr>
          <p:cNvPr id="75" name="object 75"/>
          <p:cNvSpPr txBox="1">
            <a:spLocks noGrp="1"/>
          </p:cNvSpPr>
          <p:nvPr>
            <p:ph type="title"/>
          </p:nvPr>
        </p:nvSpPr>
        <p:spPr>
          <a:xfrm>
            <a:off x="1056496" y="90002"/>
            <a:ext cx="7752183" cy="771711"/>
          </a:xfrm>
          <a:prstGeom prst="rect">
            <a:avLst/>
          </a:prstGeom>
        </p:spPr>
        <p:txBody>
          <a:bodyPr vert="horz" wrap="square" lIns="0" tIns="428968" rIns="0" bIns="0" rtlCol="0" anchor="ctr">
            <a:spAutoFit/>
          </a:bodyPr>
          <a:lstStyle/>
          <a:p>
            <a:pPr marL="320373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SVF Therapeutic Areas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24269" y="3011698"/>
            <a:ext cx="4627321" cy="684107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 marR="308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Autologous Micrograft Hair Case Examples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CB943F49-B644-0DD1-D783-83802221C1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2598" y="1397371"/>
            <a:ext cx="4689475" cy="32758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What is Stem Cell Therapy</a:t>
            </a:r>
            <a:r>
              <a:rPr sz="8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4431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 txBox="1"/>
          <p:nvPr/>
        </p:nvSpPr>
        <p:spPr>
          <a:xfrm>
            <a:off x="2246777" y="1824461"/>
            <a:ext cx="1090736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88887" y="1824461"/>
            <a:ext cx="841248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559608" y="1824461"/>
            <a:ext cx="1090736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</a:t>
            </a:r>
            <a:r>
              <a:rPr sz="1600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 </a:t>
            </a:r>
            <a:endParaRPr sz="1600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bject 77"/>
          <p:cNvSpPr txBox="1">
            <a:spLocks noGrp="1"/>
          </p:cNvSpPr>
          <p:nvPr>
            <p:ph type="title"/>
          </p:nvPr>
        </p:nvSpPr>
        <p:spPr>
          <a:xfrm>
            <a:off x="9601033" y="1699402"/>
            <a:ext cx="1450024" cy="339397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>
              <a:spcBef>
                <a:spcPts val="55"/>
              </a:spcBef>
            </a:pPr>
            <a:r>
              <a:rPr sz="1600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</a:t>
            </a:r>
            <a:r>
              <a:rPr sz="2400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Metin kutusu 77">
            <a:extLst>
              <a:ext uri="{FF2B5EF4-FFF2-40B4-BE49-F238E27FC236}">
                <a16:creationId xmlns:a16="http://schemas.microsoft.com/office/drawing/2014/main" id="{DAE8743A-1382-4F8E-8BA1-15DA6277A167}"/>
              </a:ext>
            </a:extLst>
          </p:cNvPr>
          <p:cNvSpPr txBox="1"/>
          <p:nvPr/>
        </p:nvSpPr>
        <p:spPr>
          <a:xfrm>
            <a:off x="2167806" y="5262494"/>
            <a:ext cx="5254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</a:rPr>
              <a:t>   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 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4th-month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       20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y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-M</a:t>
            </a:r>
          </a:p>
        </p:txBody>
      </p:sp>
      <p:sp>
        <p:nvSpPr>
          <p:cNvPr id="79" name="Metin kutusu 78">
            <a:extLst>
              <a:ext uri="{FF2B5EF4-FFF2-40B4-BE49-F238E27FC236}">
                <a16:creationId xmlns:a16="http://schemas.microsoft.com/office/drawing/2014/main" id="{07212C23-CFA1-478C-A5D8-AA5D248F8764}"/>
              </a:ext>
            </a:extLst>
          </p:cNvPr>
          <p:cNvSpPr txBox="1"/>
          <p:nvPr/>
        </p:nvSpPr>
        <p:spPr>
          <a:xfrm>
            <a:off x="7663060" y="5260388"/>
            <a:ext cx="5561689" cy="1274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4th-month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</a:t>
            </a: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42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y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-M</a:t>
            </a:r>
          </a:p>
          <a:p>
            <a:pPr defTabSz="914358"/>
            <a:endParaRPr lang="tr-TR" sz="1092" dirty="0">
              <a:solidFill>
                <a:srgbClr val="7F7F7F"/>
              </a:solidFill>
              <a:latin typeface="Century Gothic" panose="020B0502020202020204" pitchFamily="34" charset="0"/>
            </a:endParaRPr>
          </a:p>
          <a:p>
            <a:pPr defTabSz="914358"/>
            <a:r>
              <a:rPr lang="tr-TR" sz="1092" dirty="0">
                <a:solidFill>
                  <a:srgbClr val="7F7F7F"/>
                </a:solidFill>
                <a:latin typeface="Century Gothic" panose="020B0502020202020204" pitchFamily="34" charset="0"/>
              </a:rPr>
              <a:t>   </a:t>
            </a:r>
          </a:p>
        </p:txBody>
      </p:sp>
      <p:sp>
        <p:nvSpPr>
          <p:cNvPr id="80" name="Dikdörtgen 79"/>
          <p:cNvSpPr/>
          <p:nvPr/>
        </p:nvSpPr>
        <p:spPr>
          <a:xfrm>
            <a:off x="2129823" y="380395"/>
            <a:ext cx="68611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8"/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GCell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 Autologous Micrograft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Hair Case Examples</a:t>
            </a:r>
            <a:endParaRPr lang="tr-TR" sz="2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j-cs"/>
            </a:endParaRPr>
          </a:p>
        </p:txBody>
      </p:sp>
      <p:pic>
        <p:nvPicPr>
          <p:cNvPr id="81" name="Resim 80"/>
          <p:cNvPicPr>
            <a:picLocks noChangeAspect="1"/>
          </p:cNvPicPr>
          <p:nvPr/>
        </p:nvPicPr>
        <p:blipFill rotWithShape="1">
          <a:blip r:embed="rId2"/>
          <a:srcRect l="1" t="6086" r="879" b="5691"/>
          <a:stretch/>
        </p:blipFill>
        <p:spPr>
          <a:xfrm>
            <a:off x="1532687" y="2112057"/>
            <a:ext cx="4896792" cy="3148332"/>
          </a:xfrm>
          <a:prstGeom prst="rect">
            <a:avLst/>
          </a:prstGeom>
        </p:spPr>
      </p:pic>
      <p:pic>
        <p:nvPicPr>
          <p:cNvPr id="82" name="Resim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715" y="2057252"/>
            <a:ext cx="4777999" cy="3248550"/>
          </a:xfrm>
          <a:prstGeom prst="rect">
            <a:avLst/>
          </a:prstGeom>
        </p:spPr>
      </p:pic>
      <p:grpSp>
        <p:nvGrpSpPr>
          <p:cNvPr id="3" name="object 20">
            <a:extLst>
              <a:ext uri="{FF2B5EF4-FFF2-40B4-BE49-F238E27FC236}">
                <a16:creationId xmlns:a16="http://schemas.microsoft.com/office/drawing/2014/main" id="{EC3AB33D-7E2B-2249-78EE-A35A19DF9625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4" name="object 21">
              <a:extLst>
                <a:ext uri="{FF2B5EF4-FFF2-40B4-BE49-F238E27FC236}">
                  <a16:creationId xmlns:a16="http://schemas.microsoft.com/office/drawing/2014/main" id="{FBA14E29-EE29-D16C-90CF-1AE45358C023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22">
              <a:extLst>
                <a:ext uri="{FF2B5EF4-FFF2-40B4-BE49-F238E27FC236}">
                  <a16:creationId xmlns:a16="http://schemas.microsoft.com/office/drawing/2014/main" id="{20A14885-43ED-7BDB-DD5A-B3B10B3F7346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" name="object 23">
              <a:extLst>
                <a:ext uri="{FF2B5EF4-FFF2-40B4-BE49-F238E27FC236}">
                  <a16:creationId xmlns:a16="http://schemas.microsoft.com/office/drawing/2014/main" id="{E1DFAF29-7EFC-5370-0F38-9E09AF5C89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7" name="object 24">
              <a:extLst>
                <a:ext uri="{FF2B5EF4-FFF2-40B4-BE49-F238E27FC236}">
                  <a16:creationId xmlns:a16="http://schemas.microsoft.com/office/drawing/2014/main" id="{335C8213-99F4-7950-24D2-2FC30786F25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74114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5092" y="1703370"/>
            <a:ext cx="1228192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97513" y="1719469"/>
            <a:ext cx="1019325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535818" y="1653361"/>
            <a:ext cx="1090736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bject 76"/>
          <p:cNvSpPr txBox="1">
            <a:spLocks noGrp="1"/>
          </p:cNvSpPr>
          <p:nvPr>
            <p:ph type="title"/>
          </p:nvPr>
        </p:nvSpPr>
        <p:spPr>
          <a:xfrm>
            <a:off x="9746680" y="1639346"/>
            <a:ext cx="1708562" cy="228598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>
              <a:spcBef>
                <a:spcPts val="55"/>
              </a:spcBef>
            </a:pPr>
            <a:r>
              <a:rPr sz="1600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</a:t>
            </a:r>
            <a:r>
              <a:rPr sz="1600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Metin kutusu 77">
            <a:extLst>
              <a:ext uri="{FF2B5EF4-FFF2-40B4-BE49-F238E27FC236}">
                <a16:creationId xmlns:a16="http://schemas.microsoft.com/office/drawing/2014/main" id="{F13ED0DB-C8DE-42DE-BB4A-836A93F6B78C}"/>
              </a:ext>
            </a:extLst>
          </p:cNvPr>
          <p:cNvSpPr txBox="1"/>
          <p:nvPr/>
        </p:nvSpPr>
        <p:spPr>
          <a:xfrm>
            <a:off x="2065838" y="5405108"/>
            <a:ext cx="424541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</a:rPr>
              <a:t>  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 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month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</a:t>
            </a: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 36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y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-M</a:t>
            </a:r>
          </a:p>
          <a:p>
            <a:pPr defTabSz="914358"/>
            <a:endParaRPr lang="tr-TR" sz="14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9" name="Metin kutusu 78">
            <a:extLst>
              <a:ext uri="{FF2B5EF4-FFF2-40B4-BE49-F238E27FC236}">
                <a16:creationId xmlns:a16="http://schemas.microsoft.com/office/drawing/2014/main" id="{BE93E7F3-1EFD-4289-91AB-BF3A39A16585}"/>
              </a:ext>
            </a:extLst>
          </p:cNvPr>
          <p:cNvSpPr txBox="1"/>
          <p:nvPr/>
        </p:nvSpPr>
        <p:spPr>
          <a:xfrm>
            <a:off x="7739132" y="5336447"/>
            <a:ext cx="4313072" cy="1947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 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month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</a:t>
            </a: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 41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y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-W</a:t>
            </a:r>
          </a:p>
          <a:p>
            <a:pPr defTabSz="914358"/>
            <a:endParaRPr lang="tr-TR" sz="1092" b="1" dirty="0">
              <a:solidFill>
                <a:srgbClr val="0070C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endParaRPr lang="tr-TR" sz="1092" b="1" dirty="0">
              <a:solidFill>
                <a:prstClr val="black">
                  <a:lumMod val="75000"/>
                  <a:lumOff val="25000"/>
                </a:prst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358"/>
            <a:endParaRPr lang="tr-TR" sz="1092" b="1" dirty="0">
              <a:solidFill>
                <a:prstClr val="black">
                  <a:lumMod val="75000"/>
                  <a:lumOff val="25000"/>
                </a:prst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358"/>
            <a:endParaRPr lang="tr-TR" sz="1092" b="1" dirty="0">
              <a:solidFill>
                <a:prstClr val="black">
                  <a:lumMod val="75000"/>
                  <a:lumOff val="25000"/>
                </a:prst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358"/>
            <a:endParaRPr lang="tr-TR" sz="1092" b="1" dirty="0">
              <a:solidFill>
                <a:prstClr val="black">
                  <a:lumMod val="75000"/>
                  <a:lumOff val="25000"/>
                </a:prst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358"/>
            <a:endParaRPr lang="tr-TR" sz="1092" b="1" dirty="0">
              <a:solidFill>
                <a:prstClr val="black">
                  <a:lumMod val="75000"/>
                  <a:lumOff val="25000"/>
                </a:prst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2139446" y="380395"/>
            <a:ext cx="68611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8"/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GCell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 Autologous Micrograft Hair Case Examples</a:t>
            </a:r>
            <a:endParaRPr lang="tr-TR" sz="2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j-cs"/>
            </a:endParaRPr>
          </a:p>
        </p:txBody>
      </p:sp>
      <p:pic>
        <p:nvPicPr>
          <p:cNvPr id="77" name="Resim 76"/>
          <p:cNvPicPr>
            <a:picLocks noChangeAspect="1"/>
          </p:cNvPicPr>
          <p:nvPr/>
        </p:nvPicPr>
        <p:blipFill rotWithShape="1">
          <a:blip r:embed="rId2"/>
          <a:srcRect t="13463" b="-138"/>
          <a:stretch/>
        </p:blipFill>
        <p:spPr>
          <a:xfrm>
            <a:off x="1961065" y="1944419"/>
            <a:ext cx="4557936" cy="2660898"/>
          </a:xfrm>
          <a:prstGeom prst="rect">
            <a:avLst/>
          </a:prstGeom>
        </p:spPr>
      </p:pic>
      <p:pic>
        <p:nvPicPr>
          <p:cNvPr id="81" name="Resim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066" y="1936058"/>
            <a:ext cx="4006153" cy="2625970"/>
          </a:xfrm>
          <a:prstGeom prst="rect">
            <a:avLst/>
          </a:prstGeom>
        </p:spPr>
      </p:pic>
      <p:grpSp>
        <p:nvGrpSpPr>
          <p:cNvPr id="4" name="object 20">
            <a:extLst>
              <a:ext uri="{FF2B5EF4-FFF2-40B4-BE49-F238E27FC236}">
                <a16:creationId xmlns:a16="http://schemas.microsoft.com/office/drawing/2014/main" id="{014F25F2-9769-B47E-DAB2-F1CF3C16A01F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5" name="object 21">
              <a:extLst>
                <a:ext uri="{FF2B5EF4-FFF2-40B4-BE49-F238E27FC236}">
                  <a16:creationId xmlns:a16="http://schemas.microsoft.com/office/drawing/2014/main" id="{FD092B92-23DB-ED20-17C3-082DBC76C5F3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54EDBAFD-9BA3-9BEA-F3BD-6F3ABF1A5C88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7" name="object 23">
              <a:extLst>
                <a:ext uri="{FF2B5EF4-FFF2-40B4-BE49-F238E27FC236}">
                  <a16:creationId xmlns:a16="http://schemas.microsoft.com/office/drawing/2014/main" id="{EC786ABB-5C6C-A50E-7646-4FFBB428B5A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8" name="object 24">
              <a:extLst>
                <a:ext uri="{FF2B5EF4-FFF2-40B4-BE49-F238E27FC236}">
                  <a16:creationId xmlns:a16="http://schemas.microsoft.com/office/drawing/2014/main" id="{1B1D7FAA-5C40-014A-875A-6ECA6556473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26546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48665" y="1875630"/>
            <a:ext cx="1090736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83307" y="1899376"/>
            <a:ext cx="841248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574029" y="1824461"/>
            <a:ext cx="1090736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bject 77"/>
          <p:cNvSpPr txBox="1">
            <a:spLocks noGrp="1"/>
          </p:cNvSpPr>
          <p:nvPr>
            <p:ph type="title"/>
          </p:nvPr>
        </p:nvSpPr>
        <p:spPr>
          <a:xfrm>
            <a:off x="10060755" y="1869900"/>
            <a:ext cx="6375774" cy="228598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21947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sz="1600" spc="13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Metin kutusu 77">
            <a:extLst>
              <a:ext uri="{FF2B5EF4-FFF2-40B4-BE49-F238E27FC236}">
                <a16:creationId xmlns:a16="http://schemas.microsoft.com/office/drawing/2014/main" id="{C50F8697-E504-4BE3-978F-E6C8DF5A337D}"/>
              </a:ext>
            </a:extLst>
          </p:cNvPr>
          <p:cNvSpPr txBox="1"/>
          <p:nvPr/>
        </p:nvSpPr>
        <p:spPr>
          <a:xfrm>
            <a:off x="1992495" y="5318371"/>
            <a:ext cx="4604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tr-TR" sz="14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</a:rPr>
              <a:t>   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 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month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</a:t>
            </a: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           43 y-W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9" name="Metin kutusu 78">
            <a:extLst>
              <a:ext uri="{FF2B5EF4-FFF2-40B4-BE49-F238E27FC236}">
                <a16:creationId xmlns:a16="http://schemas.microsoft.com/office/drawing/2014/main" id="{CECD4E80-3EB1-4268-A900-41CB319B8715}"/>
              </a:ext>
            </a:extLst>
          </p:cNvPr>
          <p:cNvSpPr txBox="1"/>
          <p:nvPr/>
        </p:nvSpPr>
        <p:spPr>
          <a:xfrm>
            <a:off x="7551618" y="5415797"/>
            <a:ext cx="538061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 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month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</a:t>
            </a: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y-M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ikdörtgen 79"/>
          <p:cNvSpPr/>
          <p:nvPr/>
        </p:nvSpPr>
        <p:spPr>
          <a:xfrm>
            <a:off x="2139446" y="380395"/>
            <a:ext cx="68611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8"/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GCell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 Autologous Micrograft Hair Case Examples</a:t>
            </a:r>
            <a:endParaRPr lang="tr-TR" sz="2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j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3469" t="14325"/>
          <a:stretch/>
        </p:blipFill>
        <p:spPr>
          <a:xfrm>
            <a:off x="2227459" y="2259996"/>
            <a:ext cx="3910305" cy="2378635"/>
          </a:xfrm>
          <a:prstGeom prst="rect">
            <a:avLst/>
          </a:prstGeom>
        </p:spPr>
      </p:pic>
      <p:pic>
        <p:nvPicPr>
          <p:cNvPr id="81" name="Resim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201" y="2252579"/>
            <a:ext cx="4105955" cy="2265355"/>
          </a:xfrm>
          <a:prstGeom prst="rect">
            <a:avLst/>
          </a:prstGeom>
        </p:spPr>
      </p:pic>
      <p:grpSp>
        <p:nvGrpSpPr>
          <p:cNvPr id="5" name="object 20">
            <a:extLst>
              <a:ext uri="{FF2B5EF4-FFF2-40B4-BE49-F238E27FC236}">
                <a16:creationId xmlns:a16="http://schemas.microsoft.com/office/drawing/2014/main" id="{49C6C376-2F71-933A-E2F7-E09F1E25E719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6" name="object 21">
              <a:extLst>
                <a:ext uri="{FF2B5EF4-FFF2-40B4-BE49-F238E27FC236}">
                  <a16:creationId xmlns:a16="http://schemas.microsoft.com/office/drawing/2014/main" id="{E135BA37-D4B5-1CA9-2053-ECA3862F62F2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" name="object 22">
              <a:extLst>
                <a:ext uri="{FF2B5EF4-FFF2-40B4-BE49-F238E27FC236}">
                  <a16:creationId xmlns:a16="http://schemas.microsoft.com/office/drawing/2014/main" id="{37644957-3C98-BD33-EA77-E7EAE7DB8BD9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8" name="object 23">
              <a:extLst>
                <a:ext uri="{FF2B5EF4-FFF2-40B4-BE49-F238E27FC236}">
                  <a16:creationId xmlns:a16="http://schemas.microsoft.com/office/drawing/2014/main" id="{14B26601-F527-CDF6-D849-48EF33D7731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9" name="object 24">
              <a:extLst>
                <a:ext uri="{FF2B5EF4-FFF2-40B4-BE49-F238E27FC236}">
                  <a16:creationId xmlns:a16="http://schemas.microsoft.com/office/drawing/2014/main" id="{BD2F3DBD-F58A-EDDE-544C-07A4A7411F7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419720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6777" y="1824461"/>
            <a:ext cx="1090736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88887" y="1824461"/>
            <a:ext cx="841248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559608" y="1824461"/>
            <a:ext cx="1090736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bject 76"/>
          <p:cNvSpPr txBox="1">
            <a:spLocks noGrp="1"/>
          </p:cNvSpPr>
          <p:nvPr>
            <p:ph type="title"/>
          </p:nvPr>
        </p:nvSpPr>
        <p:spPr>
          <a:xfrm>
            <a:off x="9769504" y="1853718"/>
            <a:ext cx="2422068" cy="228598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>
              <a:spcBef>
                <a:spcPts val="55"/>
              </a:spcBef>
            </a:pPr>
            <a:r>
              <a:rPr sz="1600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</a:t>
            </a:r>
            <a:r>
              <a:rPr sz="1600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" name="Metin kutusu 76">
            <a:extLst>
              <a:ext uri="{FF2B5EF4-FFF2-40B4-BE49-F238E27FC236}">
                <a16:creationId xmlns:a16="http://schemas.microsoft.com/office/drawing/2014/main" id="{CC63C632-39B5-41E5-8934-C11997373A10}"/>
              </a:ext>
            </a:extLst>
          </p:cNvPr>
          <p:cNvSpPr txBox="1"/>
          <p:nvPr/>
        </p:nvSpPr>
        <p:spPr>
          <a:xfrm>
            <a:off x="2017301" y="5434289"/>
            <a:ext cx="429395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tr-TR" sz="1092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 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month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</a:t>
            </a: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 42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y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-M</a:t>
            </a:r>
            <a:endParaRPr lang="tr-TR" sz="1100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Metin kutusu 77">
            <a:extLst>
              <a:ext uri="{FF2B5EF4-FFF2-40B4-BE49-F238E27FC236}">
                <a16:creationId xmlns:a16="http://schemas.microsoft.com/office/drawing/2014/main" id="{6E80ED70-F6EE-449A-A63E-B6D7F2230F8C}"/>
              </a:ext>
            </a:extLst>
          </p:cNvPr>
          <p:cNvSpPr txBox="1"/>
          <p:nvPr/>
        </p:nvSpPr>
        <p:spPr>
          <a:xfrm>
            <a:off x="7592756" y="5488142"/>
            <a:ext cx="45150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 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1st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month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</a:t>
            </a: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       43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y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-W</a:t>
            </a:r>
            <a:endParaRPr lang="tr-TR" sz="1100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Dikdörtgen 78"/>
          <p:cNvSpPr/>
          <p:nvPr/>
        </p:nvSpPr>
        <p:spPr>
          <a:xfrm>
            <a:off x="2139446" y="380395"/>
            <a:ext cx="68611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8"/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GCell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 Autologous Micrograft Hair Case Examples</a:t>
            </a:r>
            <a:endParaRPr lang="tr-TR" sz="2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j-cs"/>
            </a:endParaRPr>
          </a:p>
        </p:txBody>
      </p:sp>
      <p:pic>
        <p:nvPicPr>
          <p:cNvPr id="80" name="Resim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880" y="2101425"/>
            <a:ext cx="4182021" cy="2526031"/>
          </a:xfrm>
          <a:prstGeom prst="rect">
            <a:avLst/>
          </a:prstGeom>
        </p:spPr>
      </p:pic>
      <p:pic>
        <p:nvPicPr>
          <p:cNvPr id="81" name="Resim 80"/>
          <p:cNvPicPr>
            <a:picLocks noChangeAspect="1"/>
          </p:cNvPicPr>
          <p:nvPr/>
        </p:nvPicPr>
        <p:blipFill rotWithShape="1">
          <a:blip r:embed="rId3"/>
          <a:srcRect l="1785" t="21445"/>
          <a:stretch/>
        </p:blipFill>
        <p:spPr>
          <a:xfrm>
            <a:off x="7308477" y="2210925"/>
            <a:ext cx="3793933" cy="2241247"/>
          </a:xfrm>
          <a:prstGeom prst="rect">
            <a:avLst/>
          </a:prstGeom>
        </p:spPr>
      </p:pic>
      <p:grpSp>
        <p:nvGrpSpPr>
          <p:cNvPr id="4" name="object 20">
            <a:extLst>
              <a:ext uri="{FF2B5EF4-FFF2-40B4-BE49-F238E27FC236}">
                <a16:creationId xmlns:a16="http://schemas.microsoft.com/office/drawing/2014/main" id="{B3674E82-1B51-C250-D67B-1EAC4CB1A85B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5" name="object 21">
              <a:extLst>
                <a:ext uri="{FF2B5EF4-FFF2-40B4-BE49-F238E27FC236}">
                  <a16:creationId xmlns:a16="http://schemas.microsoft.com/office/drawing/2014/main" id="{5D053E81-86E3-292E-2D24-A138B5B7619D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3C3C941B-8305-0C23-36E4-726D4DE72287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7" name="object 23">
              <a:extLst>
                <a:ext uri="{FF2B5EF4-FFF2-40B4-BE49-F238E27FC236}">
                  <a16:creationId xmlns:a16="http://schemas.microsoft.com/office/drawing/2014/main" id="{79162F4D-1258-D578-182D-3BEC2E06A6B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8" name="object 24">
              <a:extLst>
                <a:ext uri="{FF2B5EF4-FFF2-40B4-BE49-F238E27FC236}">
                  <a16:creationId xmlns:a16="http://schemas.microsoft.com/office/drawing/2014/main" id="{0C3FEDA9-534B-B751-6797-1FB54C0015B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963208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6777" y="1824461"/>
            <a:ext cx="1090736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88887" y="1824461"/>
            <a:ext cx="841248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559608" y="1824461"/>
            <a:ext cx="1090736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bject 76"/>
          <p:cNvSpPr txBox="1">
            <a:spLocks noGrp="1"/>
          </p:cNvSpPr>
          <p:nvPr>
            <p:ph type="title"/>
          </p:nvPr>
        </p:nvSpPr>
        <p:spPr>
          <a:xfrm>
            <a:off x="9636288" y="1839976"/>
            <a:ext cx="1901505" cy="228598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>
              <a:spcBef>
                <a:spcPts val="55"/>
              </a:spcBef>
            </a:pPr>
            <a:r>
              <a:rPr sz="1600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</a:t>
            </a:r>
            <a:r>
              <a:rPr sz="1600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" name="Metin kutusu 76">
            <a:extLst>
              <a:ext uri="{FF2B5EF4-FFF2-40B4-BE49-F238E27FC236}">
                <a16:creationId xmlns:a16="http://schemas.microsoft.com/office/drawing/2014/main" id="{0ED79536-635D-4B24-85FB-450AF3FBA8D1}"/>
              </a:ext>
            </a:extLst>
          </p:cNvPr>
          <p:cNvSpPr txBox="1"/>
          <p:nvPr/>
        </p:nvSpPr>
        <p:spPr>
          <a:xfrm>
            <a:off x="2431873" y="5394719"/>
            <a:ext cx="43604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tr-TR" sz="1092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 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month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</a:t>
            </a: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  41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y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-F</a:t>
            </a:r>
            <a:endParaRPr lang="tr-TR" sz="1100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Metin kutusu 77">
            <a:extLst>
              <a:ext uri="{FF2B5EF4-FFF2-40B4-BE49-F238E27FC236}">
                <a16:creationId xmlns:a16="http://schemas.microsoft.com/office/drawing/2014/main" id="{488CBAE2-1495-4903-957B-FBA952B74344}"/>
              </a:ext>
            </a:extLst>
          </p:cNvPr>
          <p:cNvSpPr txBox="1"/>
          <p:nvPr/>
        </p:nvSpPr>
        <p:spPr>
          <a:xfrm>
            <a:off x="7616192" y="5336688"/>
            <a:ext cx="42252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tr-TR" sz="1092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 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4th-month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</a:t>
            </a: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38 y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-F</a:t>
            </a:r>
            <a:endParaRPr lang="tr-TR" sz="1100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Dikdörtgen 78"/>
          <p:cNvSpPr/>
          <p:nvPr/>
        </p:nvSpPr>
        <p:spPr>
          <a:xfrm>
            <a:off x="2139446" y="380395"/>
            <a:ext cx="68611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8"/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GCell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 Autologous Micrograft Hair Case Examples</a:t>
            </a:r>
            <a:endParaRPr lang="tr-TR" sz="2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j-cs"/>
            </a:endParaRPr>
          </a:p>
        </p:txBody>
      </p:sp>
      <p:pic>
        <p:nvPicPr>
          <p:cNvPr id="80" name="Resim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422" y="2123949"/>
            <a:ext cx="3600080" cy="2479973"/>
          </a:xfrm>
          <a:prstGeom prst="rect">
            <a:avLst/>
          </a:prstGeom>
        </p:spPr>
      </p:pic>
      <p:pic>
        <p:nvPicPr>
          <p:cNvPr id="81" name="Resim 80"/>
          <p:cNvPicPr>
            <a:picLocks noChangeAspect="1"/>
          </p:cNvPicPr>
          <p:nvPr/>
        </p:nvPicPr>
        <p:blipFill rotWithShape="1">
          <a:blip r:embed="rId3"/>
          <a:srcRect t="17936" r="501" b="11429"/>
          <a:stretch/>
        </p:blipFill>
        <p:spPr>
          <a:xfrm>
            <a:off x="7249876" y="2063435"/>
            <a:ext cx="3732009" cy="2480208"/>
          </a:xfrm>
          <a:prstGeom prst="rect">
            <a:avLst/>
          </a:prstGeom>
        </p:spPr>
      </p:pic>
      <p:grpSp>
        <p:nvGrpSpPr>
          <p:cNvPr id="4" name="object 20">
            <a:extLst>
              <a:ext uri="{FF2B5EF4-FFF2-40B4-BE49-F238E27FC236}">
                <a16:creationId xmlns:a16="http://schemas.microsoft.com/office/drawing/2014/main" id="{BF1CED9C-47A5-9E29-AE9A-0C64E389367A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5" name="object 21">
              <a:extLst>
                <a:ext uri="{FF2B5EF4-FFF2-40B4-BE49-F238E27FC236}">
                  <a16:creationId xmlns:a16="http://schemas.microsoft.com/office/drawing/2014/main" id="{AA1A4AC6-8CE1-28DC-8D30-97C21E5244AF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C9891EAC-18EE-B615-8672-73F05C0F9235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7" name="object 23">
              <a:extLst>
                <a:ext uri="{FF2B5EF4-FFF2-40B4-BE49-F238E27FC236}">
                  <a16:creationId xmlns:a16="http://schemas.microsoft.com/office/drawing/2014/main" id="{B87E6204-E4B0-CA20-1B73-CA2FC802F27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8" name="object 24">
              <a:extLst>
                <a:ext uri="{FF2B5EF4-FFF2-40B4-BE49-F238E27FC236}">
                  <a16:creationId xmlns:a16="http://schemas.microsoft.com/office/drawing/2014/main" id="{E05E0FE1-F5EB-80F9-06E1-CAD0C89EAA6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463439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6777" y="1824461"/>
            <a:ext cx="1090736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88887" y="1824461"/>
            <a:ext cx="841248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559608" y="1824461"/>
            <a:ext cx="1090736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bject 76"/>
          <p:cNvSpPr txBox="1">
            <a:spLocks noGrp="1"/>
          </p:cNvSpPr>
          <p:nvPr>
            <p:ph type="title"/>
          </p:nvPr>
        </p:nvSpPr>
        <p:spPr>
          <a:xfrm>
            <a:off x="10103491" y="1869899"/>
            <a:ext cx="1017558" cy="228598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>
              <a:spcBef>
                <a:spcPts val="55"/>
              </a:spcBef>
            </a:pPr>
            <a:r>
              <a:rPr sz="1600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</a:t>
            </a:r>
            <a:r>
              <a:rPr sz="1600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" name="Metin kutusu 76">
            <a:extLst>
              <a:ext uri="{FF2B5EF4-FFF2-40B4-BE49-F238E27FC236}">
                <a16:creationId xmlns:a16="http://schemas.microsoft.com/office/drawing/2014/main" id="{18091821-2AF3-4766-AC40-80477F688FC7}"/>
              </a:ext>
            </a:extLst>
          </p:cNvPr>
          <p:cNvSpPr txBox="1"/>
          <p:nvPr/>
        </p:nvSpPr>
        <p:spPr>
          <a:xfrm>
            <a:off x="2279925" y="5522829"/>
            <a:ext cx="42327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 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month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</a:t>
            </a: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              42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y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-M</a:t>
            </a:r>
            <a:endParaRPr lang="tr-TR" sz="1100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Metin kutusu 77">
            <a:extLst>
              <a:ext uri="{FF2B5EF4-FFF2-40B4-BE49-F238E27FC236}">
                <a16:creationId xmlns:a16="http://schemas.microsoft.com/office/drawing/2014/main" id="{511D184E-0FE2-4C71-9588-A5F9AE6DFD10}"/>
              </a:ext>
            </a:extLst>
          </p:cNvPr>
          <p:cNvSpPr txBox="1"/>
          <p:nvPr/>
        </p:nvSpPr>
        <p:spPr>
          <a:xfrm>
            <a:off x="7391354" y="5550615"/>
            <a:ext cx="42327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 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5th-month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</a:t>
            </a: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              39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y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-W</a:t>
            </a:r>
            <a:endParaRPr lang="tr-TR" sz="1100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Dikdörtgen 78"/>
          <p:cNvSpPr/>
          <p:nvPr/>
        </p:nvSpPr>
        <p:spPr>
          <a:xfrm>
            <a:off x="2139446" y="380395"/>
            <a:ext cx="68611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8"/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GCell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 Autologous Micrograft Hair Case Examples</a:t>
            </a:r>
            <a:endParaRPr lang="tr-TR" sz="2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j-cs"/>
            </a:endParaRPr>
          </a:p>
        </p:txBody>
      </p:sp>
      <p:pic>
        <p:nvPicPr>
          <p:cNvPr id="80" name="Resim 79"/>
          <p:cNvPicPr>
            <a:picLocks noChangeAspect="1"/>
          </p:cNvPicPr>
          <p:nvPr/>
        </p:nvPicPr>
        <p:blipFill rotWithShape="1">
          <a:blip r:embed="rId2"/>
          <a:srcRect t="16112" r="2713"/>
          <a:stretch/>
        </p:blipFill>
        <p:spPr>
          <a:xfrm>
            <a:off x="2209694" y="2225100"/>
            <a:ext cx="3582230" cy="2396320"/>
          </a:xfrm>
          <a:prstGeom prst="rect">
            <a:avLst/>
          </a:prstGeom>
        </p:spPr>
      </p:pic>
      <p:pic>
        <p:nvPicPr>
          <p:cNvPr id="81" name="Resim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967" y="2280997"/>
            <a:ext cx="3945847" cy="2273207"/>
          </a:xfrm>
          <a:prstGeom prst="rect">
            <a:avLst/>
          </a:prstGeom>
        </p:spPr>
      </p:pic>
      <p:grpSp>
        <p:nvGrpSpPr>
          <p:cNvPr id="4" name="object 20">
            <a:extLst>
              <a:ext uri="{FF2B5EF4-FFF2-40B4-BE49-F238E27FC236}">
                <a16:creationId xmlns:a16="http://schemas.microsoft.com/office/drawing/2014/main" id="{0A7D3FAF-93C5-D49F-5D74-F31657768C20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5" name="object 21">
              <a:extLst>
                <a:ext uri="{FF2B5EF4-FFF2-40B4-BE49-F238E27FC236}">
                  <a16:creationId xmlns:a16="http://schemas.microsoft.com/office/drawing/2014/main" id="{3D95E4BF-A2CC-5D58-4485-6DFE06DE77B3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48C31E1D-8DFA-9EE8-37C4-666B735BB897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7" name="object 23">
              <a:extLst>
                <a:ext uri="{FF2B5EF4-FFF2-40B4-BE49-F238E27FC236}">
                  <a16:creationId xmlns:a16="http://schemas.microsoft.com/office/drawing/2014/main" id="{82AF50D9-2118-CC95-60E1-2C65793F21B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8" name="object 24">
              <a:extLst>
                <a:ext uri="{FF2B5EF4-FFF2-40B4-BE49-F238E27FC236}">
                  <a16:creationId xmlns:a16="http://schemas.microsoft.com/office/drawing/2014/main" id="{02690939-7239-9D19-6BDE-391808A6431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9012138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6782" y="1824461"/>
            <a:ext cx="1090736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88893" y="1824461"/>
            <a:ext cx="841248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559608" y="1824461"/>
            <a:ext cx="1090736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914358">
              <a:spcBef>
                <a:spcPts val="55"/>
              </a:spcBef>
            </a:pPr>
            <a:r>
              <a:rPr sz="1600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BEFORE </a:t>
            </a:r>
            <a:endParaRPr sz="1600" b="1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bject 76"/>
          <p:cNvSpPr txBox="1">
            <a:spLocks noGrp="1"/>
          </p:cNvSpPr>
          <p:nvPr>
            <p:ph type="title"/>
          </p:nvPr>
        </p:nvSpPr>
        <p:spPr>
          <a:xfrm>
            <a:off x="10045802" y="1869899"/>
            <a:ext cx="1068019" cy="228598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>
              <a:spcBef>
                <a:spcPts val="55"/>
              </a:spcBef>
            </a:pPr>
            <a:r>
              <a:rPr sz="1600" spc="133" dirty="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 </a:t>
            </a:r>
          </a:p>
        </p:txBody>
      </p:sp>
      <p:sp>
        <p:nvSpPr>
          <p:cNvPr id="77" name="Metin kutusu 76">
            <a:extLst>
              <a:ext uri="{FF2B5EF4-FFF2-40B4-BE49-F238E27FC236}">
                <a16:creationId xmlns:a16="http://schemas.microsoft.com/office/drawing/2014/main" id="{E2D776CC-0027-4EEF-8B0A-94170D6457D6}"/>
              </a:ext>
            </a:extLst>
          </p:cNvPr>
          <p:cNvSpPr txBox="1"/>
          <p:nvPr/>
        </p:nvSpPr>
        <p:spPr>
          <a:xfrm>
            <a:off x="2319505" y="5336690"/>
            <a:ext cx="41637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 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month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</a:t>
            </a: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   42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y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-W</a:t>
            </a:r>
            <a:endParaRPr lang="tr-TR" sz="1100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Metin kutusu 77">
            <a:extLst>
              <a:ext uri="{FF2B5EF4-FFF2-40B4-BE49-F238E27FC236}">
                <a16:creationId xmlns:a16="http://schemas.microsoft.com/office/drawing/2014/main" id="{238C3162-4662-4214-923E-C73AFEA43B2B}"/>
              </a:ext>
            </a:extLst>
          </p:cNvPr>
          <p:cNvSpPr txBox="1"/>
          <p:nvPr/>
        </p:nvSpPr>
        <p:spPr>
          <a:xfrm>
            <a:off x="7654248" y="5364553"/>
            <a:ext cx="41637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tr-TR" sz="1092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GCell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New Generation Autologous Micrograft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</a:t>
            </a:r>
          </a:p>
          <a:p>
            <a:pPr defTabSz="914358"/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Treatment 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2</a:t>
            </a:r>
            <a:r>
              <a:rPr lang="en-US" sz="1100" b="1" dirty="0" err="1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month result</a:t>
            </a:r>
            <a:endParaRPr lang="tr-TR" sz="1100" b="1" dirty="0">
              <a:solidFill>
                <a:srgbClr val="7F7F7F"/>
              </a:solidFill>
              <a:latin typeface="Century Gothic" panose="020B0502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</a:t>
            </a:r>
          </a:p>
          <a:p>
            <a:pPr defTabSz="914358"/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                               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en-US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y</a:t>
            </a:r>
            <a:r>
              <a:rPr lang="tr-TR" sz="1100" b="1" dirty="0">
                <a:solidFill>
                  <a:srgbClr val="7F7F7F"/>
                </a:solidFill>
                <a:latin typeface="Century Gothic" panose="020B0502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-W</a:t>
            </a:r>
            <a:endParaRPr lang="tr-TR" sz="1100" dirty="0">
              <a:solidFill>
                <a:srgbClr val="7F7F7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Dikdörtgen 78"/>
          <p:cNvSpPr/>
          <p:nvPr/>
        </p:nvSpPr>
        <p:spPr>
          <a:xfrm>
            <a:off x="2139446" y="380395"/>
            <a:ext cx="68611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8"/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GCell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j-cs"/>
              </a:rPr>
              <a:t> Autologous Micrograft Hair Case Examples</a:t>
            </a:r>
            <a:endParaRPr lang="tr-TR" sz="2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j-cs"/>
            </a:endParaRPr>
          </a:p>
        </p:txBody>
      </p:sp>
      <p:pic>
        <p:nvPicPr>
          <p:cNvPr id="80" name="Resim 79"/>
          <p:cNvPicPr>
            <a:picLocks noChangeAspect="1"/>
          </p:cNvPicPr>
          <p:nvPr/>
        </p:nvPicPr>
        <p:blipFill rotWithShape="1">
          <a:blip r:embed="rId2"/>
          <a:srcRect t="15748" r="-1597"/>
          <a:stretch/>
        </p:blipFill>
        <p:spPr>
          <a:xfrm>
            <a:off x="2254825" y="2278514"/>
            <a:ext cx="3970138" cy="2390931"/>
          </a:xfrm>
          <a:prstGeom prst="rect">
            <a:avLst/>
          </a:prstGeom>
        </p:spPr>
      </p:pic>
      <p:pic>
        <p:nvPicPr>
          <p:cNvPr id="81" name="Resim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198" y="2239286"/>
            <a:ext cx="4390267" cy="2386015"/>
          </a:xfrm>
          <a:prstGeom prst="rect">
            <a:avLst/>
          </a:prstGeom>
        </p:spPr>
      </p:pic>
      <p:grpSp>
        <p:nvGrpSpPr>
          <p:cNvPr id="4" name="object 20">
            <a:extLst>
              <a:ext uri="{FF2B5EF4-FFF2-40B4-BE49-F238E27FC236}">
                <a16:creationId xmlns:a16="http://schemas.microsoft.com/office/drawing/2014/main" id="{AFBC4100-641D-179A-51FE-E1F49E074384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5" name="object 21">
              <a:extLst>
                <a:ext uri="{FF2B5EF4-FFF2-40B4-BE49-F238E27FC236}">
                  <a16:creationId xmlns:a16="http://schemas.microsoft.com/office/drawing/2014/main" id="{F8F3EECD-38D1-99A2-3999-D4BF3400E755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DC70CD10-C5F4-71EF-8481-F1CA17F89079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7" name="object 23">
              <a:extLst>
                <a:ext uri="{FF2B5EF4-FFF2-40B4-BE49-F238E27FC236}">
                  <a16:creationId xmlns:a16="http://schemas.microsoft.com/office/drawing/2014/main" id="{ECB4F81E-BC38-6E61-7759-E341F15A022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8" name="object 24">
              <a:extLst>
                <a:ext uri="{FF2B5EF4-FFF2-40B4-BE49-F238E27FC236}">
                  <a16:creationId xmlns:a16="http://schemas.microsoft.com/office/drawing/2014/main" id="{9C17FCDE-9BD6-AE61-C599-22413FAB85C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0920610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24269" y="2897950"/>
            <a:ext cx="3737052" cy="345553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 marR="3081">
              <a:lnSpc>
                <a:spcPct val="100400"/>
              </a:lnSpc>
              <a:spcBef>
                <a:spcPts val="55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SVF Cases Examples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99594" y="341980"/>
            <a:ext cx="6376669" cy="562688"/>
          </a:xfrm>
          <a:prstGeom prst="rect">
            <a:avLst/>
          </a:prstGeom>
        </p:spPr>
        <p:txBody>
          <a:bodyPr vert="horz" wrap="square" lIns="0" tIns="221966" rIns="0" bIns="0" rtlCol="0" anchor="ctr">
            <a:spAutoFit/>
          </a:bodyPr>
          <a:lstStyle/>
          <a:p>
            <a:pPr defTabSz="914358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SVF Cases Examples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072584" y="1785509"/>
            <a:ext cx="1090888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BEFORE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15051" y="1785509"/>
            <a:ext cx="841366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AFTER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512320" y="2240548"/>
            <a:ext cx="9942805" cy="2232987"/>
            <a:chOff x="2493221" y="3694829"/>
            <a:chExt cx="16396423" cy="3682361"/>
          </a:xfrm>
        </p:grpSpPr>
        <p:sp>
          <p:nvSpPr>
            <p:cNvPr id="20" name="object 20"/>
            <p:cNvSpPr/>
            <p:nvPr/>
          </p:nvSpPr>
          <p:spPr>
            <a:xfrm>
              <a:off x="6306196" y="3698245"/>
              <a:ext cx="0" cy="3670935"/>
            </a:xfrm>
            <a:custGeom>
              <a:avLst/>
              <a:gdLst/>
              <a:ahLst/>
              <a:cxnLst/>
              <a:rect l="l" t="t" r="r" b="b"/>
              <a:pathLst>
                <a:path h="3670934">
                  <a:moveTo>
                    <a:pt x="0" y="0"/>
                  </a:moveTo>
                  <a:lnTo>
                    <a:pt x="0" y="3670841"/>
                  </a:lnTo>
                </a:path>
              </a:pathLst>
            </a:custGeom>
            <a:ln w="10470">
              <a:solidFill>
                <a:srgbClr val="231F1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solidFill>
                  <a:srgbClr val="7F7F7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5068679" y="3698245"/>
              <a:ext cx="0" cy="3670935"/>
            </a:xfrm>
            <a:custGeom>
              <a:avLst/>
              <a:gdLst/>
              <a:ahLst/>
              <a:cxnLst/>
              <a:rect l="l" t="t" r="r" b="b"/>
              <a:pathLst>
                <a:path h="3670934">
                  <a:moveTo>
                    <a:pt x="0" y="0"/>
                  </a:moveTo>
                  <a:lnTo>
                    <a:pt x="0" y="3670841"/>
                  </a:lnTo>
                </a:path>
              </a:pathLst>
            </a:custGeom>
            <a:ln w="10470">
              <a:solidFill>
                <a:srgbClr val="231F1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solidFill>
                  <a:srgbClr val="7F7F7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4" name="object 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3221" y="3700923"/>
              <a:ext cx="3676265" cy="367626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83695" y="3700923"/>
              <a:ext cx="3676267" cy="367626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30411" y="3694829"/>
              <a:ext cx="3677689" cy="367767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22437" y="3694829"/>
              <a:ext cx="3667207" cy="3677678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7386150" y="1785509"/>
            <a:ext cx="1090888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BEFORE</a:t>
            </a:r>
            <a:r>
              <a:rPr sz="2031" spc="209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 </a:t>
            </a:r>
            <a:endParaRPr sz="2031" dirty="0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928618" y="1785509"/>
            <a:ext cx="841366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AFTER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821798" y="5281517"/>
            <a:ext cx="2041997" cy="39109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38</a:t>
            </a:r>
            <a:r>
              <a:rPr sz="1243" b="1" spc="-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Year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Old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Female</a:t>
            </a:r>
            <a:r>
              <a:rPr sz="1243" b="1" spc="-2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</a:t>
            </a:r>
            <a:endParaRPr sz="1243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106215" y="5281517"/>
            <a:ext cx="2041997" cy="39109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51</a:t>
            </a:r>
            <a:r>
              <a:rPr sz="1243" b="1" spc="-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Year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Old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Female</a:t>
            </a:r>
            <a:r>
              <a:rPr sz="1243" b="1" spc="-2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</a:t>
            </a:r>
            <a:endParaRPr sz="1243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82266230-5AC4-0A08-A79F-EE475D22E86C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6F92DADE-F961-27B9-E840-91003C69C707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92C460D1-5948-FCFA-9F38-22722D3B47CA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7DD3958C-F1AB-E92B-004A-CB063124461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C57EF999-F54F-1113-8F6A-504CB69D459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72314" y="341980"/>
            <a:ext cx="6376669" cy="562688"/>
          </a:xfrm>
          <a:prstGeom prst="rect">
            <a:avLst/>
          </a:prstGeom>
        </p:spPr>
        <p:txBody>
          <a:bodyPr vert="horz" wrap="square" lIns="0" tIns="221966" rIns="0" bIns="0" rtlCol="0" anchor="ctr">
            <a:spAutoFit/>
          </a:bodyPr>
          <a:lstStyle/>
          <a:p>
            <a:pPr defTabSz="914358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SVF Cases Examples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069645" y="1785509"/>
            <a:ext cx="1090888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BEFORE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12112" y="1785509"/>
            <a:ext cx="841366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AFTER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509380" y="2240548"/>
            <a:ext cx="9942805" cy="2232985"/>
            <a:chOff x="2488374" y="3694829"/>
            <a:chExt cx="16396422" cy="3682359"/>
          </a:xfrm>
        </p:grpSpPr>
        <p:sp>
          <p:nvSpPr>
            <p:cNvPr id="20" name="object 20"/>
            <p:cNvSpPr/>
            <p:nvPr/>
          </p:nvSpPr>
          <p:spPr>
            <a:xfrm>
              <a:off x="6301345" y="3698245"/>
              <a:ext cx="0" cy="3670935"/>
            </a:xfrm>
            <a:custGeom>
              <a:avLst/>
              <a:gdLst/>
              <a:ahLst/>
              <a:cxnLst/>
              <a:rect l="l" t="t" r="r" b="b"/>
              <a:pathLst>
                <a:path h="3670934">
                  <a:moveTo>
                    <a:pt x="0" y="0"/>
                  </a:moveTo>
                  <a:lnTo>
                    <a:pt x="0" y="3670841"/>
                  </a:lnTo>
                </a:path>
              </a:pathLst>
            </a:custGeom>
            <a:ln w="10470">
              <a:solidFill>
                <a:srgbClr val="231F1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solidFill>
                  <a:srgbClr val="7F7F7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5063827" y="3698245"/>
              <a:ext cx="0" cy="3670935"/>
            </a:xfrm>
            <a:custGeom>
              <a:avLst/>
              <a:gdLst/>
              <a:ahLst/>
              <a:cxnLst/>
              <a:rect l="l" t="t" r="r" b="b"/>
              <a:pathLst>
                <a:path h="3670934">
                  <a:moveTo>
                    <a:pt x="0" y="0"/>
                  </a:moveTo>
                  <a:lnTo>
                    <a:pt x="0" y="3670841"/>
                  </a:lnTo>
                </a:path>
              </a:pathLst>
            </a:custGeom>
            <a:ln w="10470">
              <a:solidFill>
                <a:srgbClr val="231F1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solidFill>
                  <a:srgbClr val="7F7F7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4" name="object 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88374" y="3700923"/>
              <a:ext cx="3676265" cy="367626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8839" y="3700923"/>
              <a:ext cx="3676275" cy="367626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25574" y="3694829"/>
              <a:ext cx="3677678" cy="367767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17589" y="3694829"/>
              <a:ext cx="3667207" cy="3677678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7383211" y="1785509"/>
            <a:ext cx="1090888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BEFORE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925679" y="1785509"/>
            <a:ext cx="841366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AFTER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818857" y="5281517"/>
            <a:ext cx="2041997" cy="39109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37</a:t>
            </a:r>
            <a:r>
              <a:rPr sz="1243" b="1" spc="-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Year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Old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Female</a:t>
            </a:r>
            <a:r>
              <a:rPr sz="1243" b="1" spc="-2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</a:t>
            </a:r>
            <a:endParaRPr sz="1243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103273" y="5281517"/>
            <a:ext cx="2041997" cy="39109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39</a:t>
            </a:r>
            <a:r>
              <a:rPr sz="1243" b="1" spc="-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Year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Old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Female</a:t>
            </a:r>
            <a:r>
              <a:rPr sz="1243" b="1" spc="-2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</a:t>
            </a:r>
            <a:endParaRPr sz="1243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156BCD67-6430-B94C-8CDF-D4F0933BB3C8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F1599C96-F1ED-025E-6171-B6005FB3F4DC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DCB45E1A-9188-A036-F854-C670CA991BF0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DA274774-24CD-801A-D7FF-3656B624F73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73C82ECE-8E24-BC88-06D9-92F7AC4FF17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4D975-B168-9BCE-4D5A-F7DC2369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752" y="-255654"/>
            <a:ext cx="10515600" cy="797442"/>
          </a:xfrm>
        </p:spPr>
        <p:txBody>
          <a:bodyPr>
            <a:noAutofit/>
          </a:bodyPr>
          <a:lstStyle/>
          <a:p>
            <a:pPr defTabSz="914400">
              <a:lnSpc>
                <a:spcPts val="7840"/>
              </a:lnSpc>
              <a:defRPr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What is Stem Cell Therapy?</a:t>
            </a:r>
            <a:endParaRPr lang="en-AE" sz="2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0412F3-88D4-87FA-6B43-CFDD77AFC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701040"/>
            <a:ext cx="11686952" cy="547592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Stem cell therapy is a novel treatment method that falls under the category of "regenerative medicine applications." These cells are the main cells that can self-renew, proliferate, and differentiate into specific cells needed by the body, both in vivo and in vitro, under suitable conditions without losing their properties.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Stem cells are generally divided into two main categories</a:t>
            </a:r>
          </a:p>
          <a:p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n-cs"/>
            </a:endParaRP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Embryonic stem cells</a:t>
            </a:r>
          </a:p>
          <a:p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n-cs"/>
            </a:endParaRP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Somatic or adult stem cells.</a:t>
            </a:r>
          </a:p>
          <a:p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n-cs"/>
            </a:endParaRP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Embryonic stem cells are found in the early stages of human embryos and theoretically have the ability to differentiate into any cell type in the body, making them pluripotent.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Adult stem cells are found in specific tissues of the body and generally can only differentiate into the cells of their residing tissue.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Overall, stem cell therapy holds great potential for regenerative medicine applications as these unique cells can repair and replace damaged tissues or organs.</a:t>
            </a:r>
          </a:p>
          <a:p>
            <a:endParaRPr lang="en-AE" sz="1800" dirty="0"/>
          </a:p>
        </p:txBody>
      </p:sp>
      <p:grpSp>
        <p:nvGrpSpPr>
          <p:cNvPr id="3" name="object 20">
            <a:extLst>
              <a:ext uri="{FF2B5EF4-FFF2-40B4-BE49-F238E27FC236}">
                <a16:creationId xmlns:a16="http://schemas.microsoft.com/office/drawing/2014/main" id="{44C0FE8F-BB3A-40AB-9BAD-188329A1632F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4" name="object 21">
              <a:extLst>
                <a:ext uri="{FF2B5EF4-FFF2-40B4-BE49-F238E27FC236}">
                  <a16:creationId xmlns:a16="http://schemas.microsoft.com/office/drawing/2014/main" id="{5B5D6F8E-8A74-FE98-DF83-C5500961D4CF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22">
              <a:extLst>
                <a:ext uri="{FF2B5EF4-FFF2-40B4-BE49-F238E27FC236}">
                  <a16:creationId xmlns:a16="http://schemas.microsoft.com/office/drawing/2014/main" id="{5E87B481-1F04-48F6-6C9C-650250403022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" name="object 23">
              <a:extLst>
                <a:ext uri="{FF2B5EF4-FFF2-40B4-BE49-F238E27FC236}">
                  <a16:creationId xmlns:a16="http://schemas.microsoft.com/office/drawing/2014/main" id="{B6120ECB-BC15-C6BA-3539-9832A206C17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8" name="object 24">
              <a:extLst>
                <a:ext uri="{FF2B5EF4-FFF2-40B4-BE49-F238E27FC236}">
                  <a16:creationId xmlns:a16="http://schemas.microsoft.com/office/drawing/2014/main" id="{E554E146-3243-A593-C1AE-7DE1CFD33AB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92851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77674" y="341980"/>
            <a:ext cx="6376669" cy="562688"/>
          </a:xfrm>
          <a:prstGeom prst="rect">
            <a:avLst/>
          </a:prstGeom>
        </p:spPr>
        <p:txBody>
          <a:bodyPr vert="horz" wrap="square" lIns="0" tIns="221966" rIns="0" bIns="0" rtlCol="0" anchor="ctr">
            <a:spAutoFit/>
          </a:bodyPr>
          <a:lstStyle/>
          <a:p>
            <a:pPr marL="14247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SVF Cases Examples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087168" y="1785509"/>
            <a:ext cx="1090888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spc="209" dirty="0">
                <a:latin typeface="Arial Narrow"/>
                <a:cs typeface="Arial Narrow"/>
              </a:rPr>
              <a:t>BEFORE </a:t>
            </a:r>
            <a:endParaRPr sz="2031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29635" y="1785509"/>
            <a:ext cx="841366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spc="133" dirty="0">
                <a:latin typeface="Arial Narrow"/>
                <a:cs typeface="Arial Narrow"/>
              </a:rPr>
              <a:t>AFTER </a:t>
            </a:r>
            <a:endParaRPr sz="2031">
              <a:latin typeface="Arial Narrow"/>
              <a:cs typeface="Arial Narrow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526899" y="2240548"/>
            <a:ext cx="9942804" cy="2232985"/>
            <a:chOff x="2517263" y="3694829"/>
            <a:chExt cx="16396421" cy="3682359"/>
          </a:xfrm>
        </p:grpSpPr>
        <p:sp>
          <p:nvSpPr>
            <p:cNvPr id="20" name="object 20"/>
            <p:cNvSpPr/>
            <p:nvPr/>
          </p:nvSpPr>
          <p:spPr>
            <a:xfrm>
              <a:off x="6330238" y="3698245"/>
              <a:ext cx="0" cy="3670935"/>
            </a:xfrm>
            <a:custGeom>
              <a:avLst/>
              <a:gdLst/>
              <a:ahLst/>
              <a:cxnLst/>
              <a:rect l="l" t="t" r="r" b="b"/>
              <a:pathLst>
                <a:path h="3670934">
                  <a:moveTo>
                    <a:pt x="0" y="0"/>
                  </a:moveTo>
                  <a:lnTo>
                    <a:pt x="0" y="3670841"/>
                  </a:lnTo>
                </a:path>
              </a:pathLst>
            </a:custGeom>
            <a:ln w="10470">
              <a:solidFill>
                <a:srgbClr val="231F1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2" name="object 42"/>
            <p:cNvSpPr/>
            <p:nvPr/>
          </p:nvSpPr>
          <p:spPr>
            <a:xfrm>
              <a:off x="15092721" y="3698245"/>
              <a:ext cx="0" cy="3670935"/>
            </a:xfrm>
            <a:custGeom>
              <a:avLst/>
              <a:gdLst/>
              <a:ahLst/>
              <a:cxnLst/>
              <a:rect l="l" t="t" r="r" b="b"/>
              <a:pathLst>
                <a:path h="3670934">
                  <a:moveTo>
                    <a:pt x="0" y="0"/>
                  </a:moveTo>
                  <a:lnTo>
                    <a:pt x="0" y="3670841"/>
                  </a:lnTo>
                </a:path>
              </a:pathLst>
            </a:custGeom>
            <a:ln w="10470">
              <a:solidFill>
                <a:srgbClr val="231F1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4" name="object 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7263" y="3700923"/>
              <a:ext cx="3676265" cy="367626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7739" y="3700923"/>
              <a:ext cx="3676275" cy="367626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54463" y="3694829"/>
              <a:ext cx="3677678" cy="367767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46477" y="3694829"/>
              <a:ext cx="3667207" cy="3677678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7400734" y="1785509"/>
            <a:ext cx="1090888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spc="209" dirty="0">
                <a:latin typeface="Arial Narrow"/>
                <a:cs typeface="Arial Narrow"/>
              </a:rPr>
              <a:t>BEFORE </a:t>
            </a:r>
            <a:endParaRPr sz="2031">
              <a:latin typeface="Arial Narrow"/>
              <a:cs typeface="Arial Narrow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943202" y="1785509"/>
            <a:ext cx="841366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spc="133" dirty="0">
                <a:latin typeface="Arial Narrow"/>
                <a:cs typeface="Arial Narrow"/>
              </a:rPr>
              <a:t>AFTER </a:t>
            </a:r>
            <a:endParaRPr sz="2031">
              <a:latin typeface="Arial Narrow"/>
              <a:cs typeface="Arial Narrow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836379" y="5281517"/>
            <a:ext cx="2041997" cy="1998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b="1" dirty="0">
                <a:latin typeface="Arial"/>
                <a:cs typeface="Arial"/>
              </a:rPr>
              <a:t>43</a:t>
            </a:r>
            <a:r>
              <a:rPr sz="1243" b="1" spc="-45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Year</a:t>
            </a:r>
            <a:r>
              <a:rPr sz="1243" b="1" spc="-24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Old</a:t>
            </a:r>
            <a:r>
              <a:rPr sz="1243" b="1" spc="-24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Female</a:t>
            </a:r>
            <a:r>
              <a:rPr sz="1243" b="1" spc="-21" dirty="0">
                <a:latin typeface="Arial"/>
                <a:cs typeface="Arial"/>
              </a:rPr>
              <a:t> </a:t>
            </a:r>
            <a:r>
              <a:rPr sz="1243" b="1" spc="-6" dirty="0">
                <a:latin typeface="Arial"/>
                <a:cs typeface="Arial"/>
              </a:rPr>
              <a:t>Patient</a:t>
            </a:r>
            <a:endParaRPr sz="1243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120796" y="5281517"/>
            <a:ext cx="2041997" cy="1998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b="1" dirty="0">
                <a:latin typeface="Arial"/>
                <a:cs typeface="Arial"/>
              </a:rPr>
              <a:t>42</a:t>
            </a:r>
            <a:r>
              <a:rPr sz="1243" b="1" spc="-45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Year</a:t>
            </a:r>
            <a:r>
              <a:rPr sz="1243" b="1" spc="-24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Old</a:t>
            </a:r>
            <a:r>
              <a:rPr sz="1243" b="1" spc="-24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Female</a:t>
            </a:r>
            <a:r>
              <a:rPr sz="1243" b="1" spc="-21" dirty="0">
                <a:latin typeface="Arial"/>
                <a:cs typeface="Arial"/>
              </a:rPr>
              <a:t> </a:t>
            </a:r>
            <a:r>
              <a:rPr sz="1243" b="1" spc="-6" dirty="0">
                <a:latin typeface="Arial"/>
                <a:cs typeface="Arial"/>
              </a:rPr>
              <a:t>Patient</a:t>
            </a:r>
            <a:endParaRPr sz="1243">
              <a:latin typeface="Arial"/>
              <a:cs typeface="Arial"/>
            </a:endParaRP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D1C8778E-BC9C-B2F9-ADA0-183741DB1773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F929077B-39F1-AE65-E96D-F09BE266312F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AB3BAD3B-2E09-9865-8C2F-B084DDDD944A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4815ACD2-A9DD-7309-F94F-3A989C5267F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2EC7D739-2C7C-D2D6-CD41-DD685943395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11354" y="341980"/>
            <a:ext cx="6376669" cy="562688"/>
          </a:xfrm>
          <a:prstGeom prst="rect">
            <a:avLst/>
          </a:prstGeom>
        </p:spPr>
        <p:txBody>
          <a:bodyPr vert="horz" wrap="square" lIns="0" tIns="221966" rIns="0" bIns="0" rtlCol="0" anchor="ctr">
            <a:spAutoFit/>
          </a:bodyPr>
          <a:lstStyle/>
          <a:p>
            <a:pPr defTabSz="914358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SVF Cases Examples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072584" y="1785512"/>
            <a:ext cx="1090888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BEFORE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15051" y="1785512"/>
            <a:ext cx="841366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AFTER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386156" y="1785512"/>
            <a:ext cx="1090888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BEFORE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928624" y="1785512"/>
            <a:ext cx="841366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AFTER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821801" y="5281517"/>
            <a:ext cx="2041997" cy="39109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34</a:t>
            </a:r>
            <a:r>
              <a:rPr sz="1243" b="1" spc="-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Year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Old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Female</a:t>
            </a:r>
            <a:r>
              <a:rPr sz="1243" b="1" spc="-2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</a:t>
            </a:r>
            <a:endParaRPr sz="1243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106218" y="5281517"/>
            <a:ext cx="2041997" cy="39109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36</a:t>
            </a:r>
            <a:r>
              <a:rPr sz="1243" b="1" spc="-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Year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Old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Female</a:t>
            </a:r>
            <a:r>
              <a:rPr sz="1243" b="1" spc="-2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</a:t>
            </a:r>
            <a:endParaRPr sz="1243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</p:txBody>
      </p:sp>
      <p:pic>
        <p:nvPicPr>
          <p:cNvPr id="72" name="object 6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2320" y="2244243"/>
            <a:ext cx="2229290" cy="2229290"/>
          </a:xfrm>
          <a:prstGeom prst="rect">
            <a:avLst/>
          </a:prstGeom>
        </p:spPr>
      </p:pic>
      <p:pic>
        <p:nvPicPr>
          <p:cNvPr id="73" name="object 6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2148" y="2244243"/>
            <a:ext cx="2229290" cy="2229290"/>
          </a:xfrm>
          <a:prstGeom prst="rect">
            <a:avLst/>
          </a:prstGeom>
        </p:spPr>
      </p:pic>
      <p:pic>
        <p:nvPicPr>
          <p:cNvPr id="74" name="object 6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10559" y="2240548"/>
            <a:ext cx="2230154" cy="2230147"/>
          </a:xfrm>
          <a:prstGeom prst="rect">
            <a:avLst/>
          </a:prstGeom>
        </p:spPr>
      </p:pic>
      <p:pic>
        <p:nvPicPr>
          <p:cNvPr id="75" name="object 6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31327" y="2240548"/>
            <a:ext cx="2223798" cy="2230147"/>
          </a:xfrm>
          <a:prstGeom prst="rect">
            <a:avLst/>
          </a:prstGeom>
        </p:spPr>
      </p:pic>
      <p:grpSp>
        <p:nvGrpSpPr>
          <p:cNvPr id="2" name="object 20">
            <a:extLst>
              <a:ext uri="{FF2B5EF4-FFF2-40B4-BE49-F238E27FC236}">
                <a16:creationId xmlns:a16="http://schemas.microsoft.com/office/drawing/2014/main" id="{2A312A29-522E-7896-C2EF-9968B89992E3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9D3A6C80-DE69-296C-09BE-10776892CC2B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C8302F0E-67E9-0331-B064-D777D44C831E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8BDC4840-DF28-526D-224C-C1819C62478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3E0ADC70-A9D6-E931-DBC0-194AFE11C18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91034" y="230220"/>
            <a:ext cx="6376669" cy="562688"/>
          </a:xfrm>
          <a:prstGeom prst="rect">
            <a:avLst/>
          </a:prstGeom>
        </p:spPr>
        <p:txBody>
          <a:bodyPr vert="horz" wrap="square" lIns="0" tIns="221966" rIns="0" bIns="0" rtlCol="0" anchor="ctr">
            <a:spAutoFit/>
          </a:bodyPr>
          <a:lstStyle/>
          <a:p>
            <a:pPr marL="1925" defTabSz="914358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SVF Cases Examples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074636" y="1785512"/>
            <a:ext cx="1090888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BEFORE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17103" y="1785512"/>
            <a:ext cx="841366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AFTER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514371" y="2240548"/>
            <a:ext cx="9942805" cy="2232985"/>
            <a:chOff x="2496604" y="3694829"/>
            <a:chExt cx="16396422" cy="3682359"/>
          </a:xfrm>
        </p:grpSpPr>
        <p:sp>
          <p:nvSpPr>
            <p:cNvPr id="20" name="object 20"/>
            <p:cNvSpPr/>
            <p:nvPr/>
          </p:nvSpPr>
          <p:spPr>
            <a:xfrm>
              <a:off x="6309583" y="3698245"/>
              <a:ext cx="0" cy="3670935"/>
            </a:xfrm>
            <a:custGeom>
              <a:avLst/>
              <a:gdLst/>
              <a:ahLst/>
              <a:cxnLst/>
              <a:rect l="l" t="t" r="r" b="b"/>
              <a:pathLst>
                <a:path h="3670934">
                  <a:moveTo>
                    <a:pt x="0" y="0"/>
                  </a:moveTo>
                  <a:lnTo>
                    <a:pt x="0" y="3670841"/>
                  </a:lnTo>
                </a:path>
              </a:pathLst>
            </a:custGeom>
            <a:ln w="10470">
              <a:solidFill>
                <a:srgbClr val="231F1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solidFill>
                  <a:srgbClr val="7F7F7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5072067" y="3698245"/>
              <a:ext cx="0" cy="3670935"/>
            </a:xfrm>
            <a:custGeom>
              <a:avLst/>
              <a:gdLst/>
              <a:ahLst/>
              <a:cxnLst/>
              <a:rect l="l" t="t" r="r" b="b"/>
              <a:pathLst>
                <a:path h="3670934">
                  <a:moveTo>
                    <a:pt x="0" y="0"/>
                  </a:moveTo>
                  <a:lnTo>
                    <a:pt x="0" y="3670841"/>
                  </a:lnTo>
                </a:path>
              </a:pathLst>
            </a:custGeom>
            <a:ln w="10470">
              <a:solidFill>
                <a:srgbClr val="231F1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solidFill>
                  <a:srgbClr val="7F7F7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4" name="object 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6604" y="3700923"/>
              <a:ext cx="3676265" cy="367626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87090" y="3700923"/>
              <a:ext cx="3676265" cy="367626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33804" y="3694829"/>
              <a:ext cx="3677678" cy="367767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25819" y="3694829"/>
              <a:ext cx="3667207" cy="3677678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7388208" y="1785512"/>
            <a:ext cx="1090888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209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BEFORE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930676" y="1785512"/>
            <a:ext cx="841366" cy="3195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2031" b="1" spc="133" dirty="0">
                <a:solidFill>
                  <a:srgbClr val="7F7F7F"/>
                </a:solidFill>
                <a:latin typeface="Century Gothic" panose="020B0502020202020204" pitchFamily="34" charset="0"/>
                <a:cs typeface="Arial Narrow"/>
              </a:rPr>
              <a:t>AFTER </a:t>
            </a:r>
            <a:endParaRPr sz="2031" b="1">
              <a:solidFill>
                <a:srgbClr val="7F7F7F"/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823857" y="5281517"/>
            <a:ext cx="2041997" cy="39109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41</a:t>
            </a:r>
            <a:r>
              <a:rPr sz="1243" b="1" spc="-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Year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Old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Female</a:t>
            </a:r>
            <a:r>
              <a:rPr sz="1243" b="1" spc="-2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</a:t>
            </a:r>
            <a:endParaRPr sz="1243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108274" y="5281517"/>
            <a:ext cx="2041997" cy="39109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29</a:t>
            </a:r>
            <a:r>
              <a:rPr sz="1243" b="1" spc="-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Year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Old</a:t>
            </a:r>
            <a:r>
              <a:rPr sz="1243" b="1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Female</a:t>
            </a:r>
            <a:r>
              <a:rPr sz="1243" b="1" spc="-2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</a:t>
            </a:r>
            <a:endParaRPr sz="1243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DB99F9B4-5023-0AD0-C494-DCD976FB68A3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998A1FBE-6CA8-FD22-19F8-875E81AEA8F6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1EF8F74A-5E3B-C3EB-53FB-CE4E7B022976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1786F5B9-5D78-484B-ED2C-CA484B85E13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9509EA70-43C5-95DF-8E42-F0E35BFDF41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24269" y="3179809"/>
            <a:ext cx="4889935" cy="347886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Clinical Studies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47355" y="697824"/>
            <a:ext cx="10120085" cy="345942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 marR="3081">
              <a:lnSpc>
                <a:spcPct val="100499"/>
              </a:lnSpc>
              <a:spcBef>
                <a:spcPts val="58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Clinical</a:t>
            </a:r>
            <a:r>
              <a:rPr sz="2200" b="1" spc="-12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Studies</a:t>
            </a:r>
            <a:r>
              <a:rPr sz="2200" b="1" spc="-6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with</a:t>
            </a:r>
            <a:r>
              <a:rPr sz="2200" b="1" spc="-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GCell</a:t>
            </a:r>
            <a:r>
              <a:rPr sz="2200" b="1" spc="-6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-</a:t>
            </a:r>
            <a:r>
              <a:rPr sz="2200" b="1" spc="-100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Autologous</a:t>
            </a:r>
            <a:r>
              <a:rPr sz="2200" b="1" spc="-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spc="-6" dirty="0">
                <a:solidFill>
                  <a:srgbClr val="7F7F7F"/>
                </a:solidFill>
                <a:latin typeface="Century Gothic" panose="020B0502020202020204" pitchFamily="34" charset="0"/>
              </a:rPr>
              <a:t>Micrograft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Study</a:t>
            </a:r>
            <a:r>
              <a:rPr sz="2200" b="1" spc="-6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in</a:t>
            </a:r>
            <a:r>
              <a:rPr sz="2200" b="1" spc="-97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AGA</a:t>
            </a:r>
            <a:r>
              <a:rPr sz="2200" b="1" spc="-94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spc="-6" dirty="0">
                <a:solidFill>
                  <a:srgbClr val="7F7F7F"/>
                </a:solidFill>
                <a:latin typeface="Century Gothic" panose="020B0502020202020204" pitchFamily="34" charset="0"/>
              </a:rPr>
              <a:t>Patients</a:t>
            </a:r>
            <a:endParaRPr sz="2200" b="1" dirty="0">
              <a:solidFill>
                <a:srgbClr val="7F7F7F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43898" y="3972141"/>
            <a:ext cx="5964650" cy="198972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70851">
              <a:lnSpc>
                <a:spcPct val="134400"/>
              </a:lnSpc>
              <a:spcBef>
                <a:spcPts val="58"/>
              </a:spcBef>
            </a:pPr>
            <a:r>
              <a:rPr sz="1395" dirty="0">
                <a:latin typeface="Arial"/>
                <a:cs typeface="Arial"/>
              </a:rPr>
              <a:t>From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each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patient,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4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tissue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samples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were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taken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using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punch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biopsy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spc="-15" dirty="0">
                <a:latin typeface="Arial"/>
                <a:cs typeface="Arial"/>
              </a:rPr>
              <a:t>and </a:t>
            </a:r>
            <a:r>
              <a:rPr sz="1395" dirty="0">
                <a:latin typeface="Arial"/>
                <a:cs typeface="Arial"/>
              </a:rPr>
              <a:t>subjected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to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separation,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homogenization,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and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photoactivation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processes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spc="-15" dirty="0">
                <a:latin typeface="Arial"/>
                <a:cs typeface="Arial"/>
              </a:rPr>
              <a:t>in </a:t>
            </a:r>
            <a:r>
              <a:rPr sz="1395" dirty="0">
                <a:latin typeface="Arial"/>
                <a:cs typeface="Arial"/>
              </a:rPr>
              <a:t>the</a:t>
            </a:r>
            <a:r>
              <a:rPr sz="1395" spc="-21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GCell</a:t>
            </a:r>
            <a:r>
              <a:rPr sz="1395" spc="-45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Tissue</a:t>
            </a:r>
            <a:r>
              <a:rPr sz="1395" spc="-21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Separation</a:t>
            </a:r>
            <a:r>
              <a:rPr sz="1395" spc="-18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and</a:t>
            </a:r>
            <a:r>
              <a:rPr sz="1395" spc="-21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Homogenization</a:t>
            </a:r>
            <a:r>
              <a:rPr sz="1395" spc="-21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Device.</a:t>
            </a:r>
            <a:r>
              <a:rPr sz="1395" spc="-4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The</a:t>
            </a:r>
            <a:r>
              <a:rPr sz="1395" spc="-18" dirty="0">
                <a:latin typeface="Arial"/>
                <a:cs typeface="Arial"/>
              </a:rPr>
              <a:t> </a:t>
            </a:r>
            <a:r>
              <a:rPr sz="1395" spc="-6" dirty="0">
                <a:latin typeface="Arial"/>
                <a:cs typeface="Arial"/>
              </a:rPr>
              <a:t>obtained </a:t>
            </a:r>
            <a:r>
              <a:rPr sz="1395" dirty="0">
                <a:latin typeface="Arial"/>
                <a:cs typeface="Arial"/>
              </a:rPr>
              <a:t>solution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was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injected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5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mm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deep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into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the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hairless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areas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of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the</a:t>
            </a:r>
            <a:r>
              <a:rPr sz="1395" spc="-6" dirty="0">
                <a:latin typeface="Arial"/>
                <a:cs typeface="Arial"/>
              </a:rPr>
              <a:t> scalp.</a:t>
            </a:r>
            <a:endParaRPr sz="1395">
              <a:latin typeface="Arial"/>
              <a:cs typeface="Arial"/>
            </a:endParaRPr>
          </a:p>
          <a:p>
            <a:pPr marL="7701" marR="3081">
              <a:lnSpc>
                <a:spcPct val="134400"/>
              </a:lnSpc>
              <a:spcBef>
                <a:spcPts val="3"/>
              </a:spcBef>
            </a:pPr>
            <a:r>
              <a:rPr sz="1395" dirty="0">
                <a:latin typeface="Arial"/>
                <a:cs typeface="Arial"/>
              </a:rPr>
              <a:t>**After</a:t>
            </a:r>
            <a:r>
              <a:rPr sz="1395" spc="-3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a 24-week follow-up, hair</a:t>
            </a:r>
            <a:r>
              <a:rPr sz="1395" spc="-3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parameters (pre- and post-treatment) </a:t>
            </a:r>
            <a:r>
              <a:rPr sz="1395" spc="-12" dirty="0">
                <a:latin typeface="Arial"/>
                <a:cs typeface="Arial"/>
              </a:rPr>
              <a:t>were </a:t>
            </a:r>
            <a:r>
              <a:rPr sz="1395" dirty="0">
                <a:latin typeface="Arial"/>
                <a:cs typeface="Arial"/>
              </a:rPr>
              <a:t>compared</a:t>
            </a:r>
            <a:r>
              <a:rPr sz="1395" spc="-4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using</a:t>
            </a:r>
            <a:r>
              <a:rPr sz="1395" spc="-55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TrichoScan®</a:t>
            </a:r>
            <a:r>
              <a:rPr sz="1395" spc="-33" dirty="0">
                <a:latin typeface="Arial"/>
                <a:cs typeface="Arial"/>
              </a:rPr>
              <a:t> </a:t>
            </a:r>
            <a:r>
              <a:rPr sz="1395" spc="-12" dirty="0">
                <a:latin typeface="Arial"/>
                <a:cs typeface="Arial"/>
              </a:rPr>
              <a:t>(Teachscreen</a:t>
            </a:r>
            <a:r>
              <a:rPr sz="1395" spc="-33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Software;</a:t>
            </a:r>
            <a:r>
              <a:rPr sz="1395" spc="-33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Fotofinder,</a:t>
            </a:r>
            <a:r>
              <a:rPr sz="1395" spc="-33" dirty="0">
                <a:latin typeface="Arial"/>
                <a:cs typeface="Arial"/>
              </a:rPr>
              <a:t> </a:t>
            </a:r>
            <a:r>
              <a:rPr sz="1395" spc="-15" dirty="0">
                <a:latin typeface="Arial"/>
                <a:cs typeface="Arial"/>
              </a:rPr>
              <a:t>Bad </a:t>
            </a:r>
            <a:r>
              <a:rPr sz="1395" dirty="0">
                <a:latin typeface="Arial"/>
                <a:cs typeface="Arial"/>
              </a:rPr>
              <a:t>Birnbach, </a:t>
            </a:r>
            <a:r>
              <a:rPr sz="1395" spc="-6" dirty="0">
                <a:latin typeface="Arial"/>
                <a:cs typeface="Arial"/>
              </a:rPr>
              <a:t>Germany).</a:t>
            </a:r>
            <a:endParaRPr sz="1395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9012" y="2287198"/>
            <a:ext cx="4039808" cy="2872751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379619" y="1347717"/>
            <a:ext cx="10279684" cy="238505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243" b="1" dirty="0">
                <a:latin typeface="Arial"/>
                <a:cs typeface="Arial"/>
              </a:rPr>
              <a:t>Data</a:t>
            </a:r>
            <a:r>
              <a:rPr sz="1243" b="1" spc="18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from</a:t>
            </a:r>
            <a:r>
              <a:rPr sz="1243" b="1" spc="27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the</a:t>
            </a:r>
            <a:r>
              <a:rPr sz="1243" b="1" spc="24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autologous</a:t>
            </a:r>
            <a:r>
              <a:rPr sz="1243" b="1" spc="27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hair</a:t>
            </a:r>
            <a:r>
              <a:rPr sz="1243" b="1" spc="24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follicle</a:t>
            </a:r>
            <a:r>
              <a:rPr sz="1243" b="1" spc="27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micrograft</a:t>
            </a:r>
            <a:r>
              <a:rPr sz="1243" b="1" spc="24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study</a:t>
            </a:r>
            <a:r>
              <a:rPr sz="1243" b="1" spc="27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conducted</a:t>
            </a:r>
            <a:r>
              <a:rPr sz="1243" b="1" spc="27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at</a:t>
            </a:r>
            <a:r>
              <a:rPr sz="1243" b="1" spc="27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the</a:t>
            </a:r>
            <a:r>
              <a:rPr sz="1243" b="1" spc="24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Department</a:t>
            </a:r>
            <a:r>
              <a:rPr sz="1243" b="1" spc="27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of</a:t>
            </a:r>
            <a:r>
              <a:rPr sz="1243" b="1" spc="24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Dermatology,</a:t>
            </a:r>
            <a:r>
              <a:rPr sz="1243" b="1" spc="30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Cerrahpaşa</a:t>
            </a:r>
            <a:r>
              <a:rPr sz="1243" b="1" spc="24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Faculty</a:t>
            </a:r>
            <a:r>
              <a:rPr sz="1243" b="1" spc="24" dirty="0">
                <a:latin typeface="Arial"/>
                <a:cs typeface="Arial"/>
              </a:rPr>
              <a:t> </a:t>
            </a:r>
            <a:r>
              <a:rPr sz="1243" b="1" dirty="0">
                <a:latin typeface="Arial"/>
                <a:cs typeface="Arial"/>
              </a:rPr>
              <a:t>of</a:t>
            </a:r>
            <a:r>
              <a:rPr sz="1243" b="1" spc="27" dirty="0">
                <a:latin typeface="Arial"/>
                <a:cs typeface="Arial"/>
              </a:rPr>
              <a:t> </a:t>
            </a:r>
            <a:r>
              <a:rPr sz="1243" b="1" spc="-6" dirty="0">
                <a:latin typeface="Arial"/>
                <a:cs typeface="Arial"/>
              </a:rPr>
              <a:t>Medicine.</a:t>
            </a:r>
            <a:endParaRPr sz="1243">
              <a:latin typeface="Arial"/>
              <a:cs typeface="Arial"/>
            </a:endParaRPr>
          </a:p>
          <a:p>
            <a:pPr marL="4371632" marR="3081">
              <a:lnSpc>
                <a:spcPct val="134400"/>
              </a:lnSpc>
              <a:spcBef>
                <a:spcPts val="1152"/>
              </a:spcBef>
            </a:pPr>
            <a:r>
              <a:rPr sz="1395" dirty="0">
                <a:latin typeface="Arial"/>
                <a:cs typeface="Arial"/>
              </a:rPr>
              <a:t>A</a:t>
            </a:r>
            <a:r>
              <a:rPr sz="1395" spc="-8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total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of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46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patients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aged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18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and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above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with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androgenetic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alopecia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spc="-12" dirty="0">
                <a:latin typeface="Arial"/>
                <a:cs typeface="Arial"/>
              </a:rPr>
              <a:t>were </a:t>
            </a:r>
            <a:r>
              <a:rPr sz="1395" dirty="0">
                <a:latin typeface="Arial"/>
                <a:cs typeface="Arial"/>
              </a:rPr>
              <a:t>included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in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the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study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(Age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range: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21-53).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*Severity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of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alopecia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according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spc="-15" dirty="0">
                <a:latin typeface="Arial"/>
                <a:cs typeface="Arial"/>
              </a:rPr>
              <a:t>to </a:t>
            </a:r>
            <a:r>
              <a:rPr sz="1395" dirty="0">
                <a:latin typeface="Arial"/>
                <a:cs typeface="Arial"/>
              </a:rPr>
              <a:t>the</a:t>
            </a:r>
            <a:r>
              <a:rPr sz="1395" spc="-15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Hamilton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spc="-6" dirty="0">
                <a:latin typeface="Arial"/>
                <a:cs typeface="Arial"/>
              </a:rPr>
              <a:t>Classification:</a:t>
            </a:r>
            <a:endParaRPr sz="1395">
              <a:latin typeface="Arial"/>
              <a:cs typeface="Arial"/>
            </a:endParaRPr>
          </a:p>
          <a:p>
            <a:pPr>
              <a:spcBef>
                <a:spcPts val="1221"/>
              </a:spcBef>
            </a:pPr>
            <a:endParaRPr sz="1395">
              <a:latin typeface="Arial"/>
              <a:cs typeface="Arial"/>
            </a:endParaRPr>
          </a:p>
          <a:p>
            <a:pPr marL="4371632"/>
            <a:r>
              <a:rPr sz="1395" dirty="0">
                <a:latin typeface="Arial"/>
                <a:cs typeface="Arial"/>
              </a:rPr>
              <a:t>14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patients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were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in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stage</a:t>
            </a:r>
            <a:r>
              <a:rPr sz="1395" spc="-3" dirty="0">
                <a:latin typeface="Arial"/>
                <a:cs typeface="Arial"/>
              </a:rPr>
              <a:t> </a:t>
            </a:r>
            <a:r>
              <a:rPr sz="1395" spc="-15" dirty="0">
                <a:latin typeface="Arial"/>
                <a:cs typeface="Arial"/>
              </a:rPr>
              <a:t>3,</a:t>
            </a:r>
            <a:endParaRPr sz="1395">
              <a:latin typeface="Arial"/>
              <a:cs typeface="Arial"/>
            </a:endParaRPr>
          </a:p>
          <a:p>
            <a:pPr marL="4371632">
              <a:spcBef>
                <a:spcPts val="576"/>
              </a:spcBef>
            </a:pPr>
            <a:r>
              <a:rPr sz="1395" dirty="0">
                <a:latin typeface="Arial"/>
                <a:cs typeface="Arial"/>
              </a:rPr>
              <a:t>26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patients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were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in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stage</a:t>
            </a:r>
            <a:r>
              <a:rPr sz="1395" spc="-3" dirty="0">
                <a:latin typeface="Arial"/>
                <a:cs typeface="Arial"/>
              </a:rPr>
              <a:t> </a:t>
            </a:r>
            <a:r>
              <a:rPr sz="1395" spc="-15" dirty="0">
                <a:latin typeface="Arial"/>
                <a:cs typeface="Arial"/>
              </a:rPr>
              <a:t>4,</a:t>
            </a:r>
            <a:endParaRPr sz="1395">
              <a:latin typeface="Arial"/>
              <a:cs typeface="Arial"/>
            </a:endParaRPr>
          </a:p>
          <a:p>
            <a:pPr marL="4371632">
              <a:spcBef>
                <a:spcPts val="576"/>
              </a:spcBef>
            </a:pPr>
            <a:r>
              <a:rPr sz="1395" dirty="0">
                <a:latin typeface="Arial"/>
                <a:cs typeface="Arial"/>
              </a:rPr>
              <a:t>6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patients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were</a:t>
            </a:r>
            <a:r>
              <a:rPr sz="1395" spc="-3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in</a:t>
            </a:r>
            <a:r>
              <a:rPr sz="1395" spc="-6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stage</a:t>
            </a:r>
            <a:r>
              <a:rPr sz="1395" spc="-3" dirty="0">
                <a:latin typeface="Arial"/>
                <a:cs typeface="Arial"/>
              </a:rPr>
              <a:t> </a:t>
            </a:r>
            <a:r>
              <a:rPr sz="1395" spc="-15" dirty="0">
                <a:latin typeface="Arial"/>
                <a:cs typeface="Arial"/>
              </a:rPr>
              <a:t>5.</a:t>
            </a:r>
            <a:endParaRPr sz="1395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1312" y="5767851"/>
            <a:ext cx="1907225" cy="16140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001" b="1" dirty="0">
                <a:latin typeface="Arial"/>
                <a:cs typeface="Arial"/>
              </a:rPr>
              <a:t>IMCAS</a:t>
            </a:r>
            <a:r>
              <a:rPr sz="1001" b="1" spc="-9" dirty="0">
                <a:latin typeface="Arial"/>
                <a:cs typeface="Arial"/>
              </a:rPr>
              <a:t> </a:t>
            </a:r>
            <a:r>
              <a:rPr sz="1001" b="1" dirty="0">
                <a:latin typeface="Arial"/>
                <a:cs typeface="Arial"/>
              </a:rPr>
              <a:t>2023,</a:t>
            </a:r>
            <a:r>
              <a:rPr sz="1001" b="1" spc="-9" dirty="0">
                <a:latin typeface="Arial"/>
                <a:cs typeface="Arial"/>
              </a:rPr>
              <a:t> </a:t>
            </a:r>
            <a:r>
              <a:rPr sz="1001" b="1" dirty="0">
                <a:latin typeface="Arial"/>
                <a:cs typeface="Arial"/>
              </a:rPr>
              <a:t>poster</a:t>
            </a:r>
            <a:r>
              <a:rPr sz="1001" b="1" spc="-9" dirty="0">
                <a:latin typeface="Arial"/>
                <a:cs typeface="Arial"/>
              </a:rPr>
              <a:t> </a:t>
            </a:r>
            <a:r>
              <a:rPr sz="1001" b="1" dirty="0">
                <a:latin typeface="Arial"/>
                <a:cs typeface="Arial"/>
              </a:rPr>
              <a:t>No:</a:t>
            </a:r>
            <a:r>
              <a:rPr sz="1001" b="1" spc="-9" dirty="0">
                <a:latin typeface="Arial"/>
                <a:cs typeface="Arial"/>
              </a:rPr>
              <a:t> </a:t>
            </a:r>
            <a:r>
              <a:rPr sz="1001" b="1" spc="-6" dirty="0">
                <a:latin typeface="Arial"/>
                <a:cs typeface="Arial"/>
              </a:rPr>
              <a:t>123432</a:t>
            </a:r>
            <a:endParaRPr sz="1001">
              <a:latin typeface="Arial"/>
              <a:cs typeface="Arial"/>
            </a:endParaRP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249341AA-F0AB-023F-23FA-C79F41DD26AD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6C673DDC-D51E-862A-A5B4-A49DA1DA6B38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3A5C2FDD-3EDA-3BB4-F684-BA48B6C2B103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7A7A27A4-7D50-929B-2FCB-792A5CBB61E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1338610F-826E-6508-9C5B-56D3E48A016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20075" y="664259"/>
            <a:ext cx="10120085" cy="345942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 marR="3081">
              <a:lnSpc>
                <a:spcPct val="100499"/>
              </a:lnSpc>
              <a:spcBef>
                <a:spcPts val="58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Clinical Studies with GCell - Autologous Micrograft Study in AGA Patients</a:t>
            </a: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249341AA-F0AB-023F-23FA-C79F41DD26AD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6C673DDC-D51E-862A-A5B4-A49DA1DA6B38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3A5C2FDD-3EDA-3BB4-F684-BA48B6C2B103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7A7A27A4-7D50-929B-2FCB-792A5CBB61E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1338610F-826E-6508-9C5B-56D3E48A016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7C46811-5F12-CCAD-E7DA-EB11223AC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180" y="1167678"/>
            <a:ext cx="10963316" cy="495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648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19914" y="449381"/>
            <a:ext cx="7954566" cy="347886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Comparative</a:t>
            </a:r>
            <a:r>
              <a:rPr sz="2200" b="1" spc="-9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Clinical</a:t>
            </a:r>
            <a:r>
              <a:rPr sz="2200" b="1" spc="-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Study:</a:t>
            </a:r>
            <a:r>
              <a:rPr sz="2200" b="1" spc="-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GCell</a:t>
            </a:r>
            <a:r>
              <a:rPr sz="2200" b="1" spc="-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vs.</a:t>
            </a:r>
            <a:r>
              <a:rPr sz="2200" b="1" spc="-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spc="-6" dirty="0">
                <a:solidFill>
                  <a:srgbClr val="7F7F7F"/>
                </a:solidFill>
                <a:latin typeface="Century Gothic" panose="020B0502020202020204" pitchFamily="34" charset="0"/>
              </a:rPr>
              <a:t>Regenera</a:t>
            </a:r>
            <a:endParaRPr sz="2200" b="1" dirty="0">
              <a:solidFill>
                <a:srgbClr val="7F7F7F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52886" y="5417289"/>
            <a:ext cx="5917672" cy="840061"/>
          </a:xfrm>
          <a:prstGeom prst="rect">
            <a:avLst/>
          </a:prstGeom>
        </p:spPr>
        <p:txBody>
          <a:bodyPr vert="horz" wrap="square" lIns="0" tIns="80478" rIns="0" bIns="0" rtlCol="0">
            <a:spAutoFit/>
          </a:bodyPr>
          <a:lstStyle/>
          <a:p>
            <a:pPr marL="7701">
              <a:spcBef>
                <a:spcPts val="634"/>
              </a:spcBef>
            </a:pPr>
            <a:r>
              <a:rPr sz="1395" b="1" spc="-6" dirty="0">
                <a:latin typeface="Arial"/>
                <a:cs typeface="Arial"/>
              </a:rPr>
              <a:t>Results:</a:t>
            </a:r>
            <a:endParaRPr sz="1395">
              <a:latin typeface="Arial"/>
              <a:cs typeface="Arial"/>
            </a:endParaRPr>
          </a:p>
          <a:p>
            <a:pPr marL="7701" marR="3081">
              <a:lnSpc>
                <a:spcPct val="134400"/>
              </a:lnSpc>
            </a:pPr>
            <a:r>
              <a:rPr sz="1395" dirty="0">
                <a:latin typeface="Arial"/>
                <a:cs typeface="Arial"/>
              </a:rPr>
              <a:t>In</a:t>
            </a:r>
            <a:r>
              <a:rPr sz="1395" spc="-18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the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GCell®</a:t>
            </a:r>
            <a:r>
              <a:rPr sz="1395" spc="-33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Tissue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Separation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Device,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it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was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found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that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21%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more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spc="-6" dirty="0">
                <a:latin typeface="Arial"/>
                <a:cs typeface="Arial"/>
              </a:rPr>
              <a:t>viable </a:t>
            </a:r>
            <a:r>
              <a:rPr sz="1395" dirty="0">
                <a:latin typeface="Arial"/>
                <a:cs typeface="Arial"/>
              </a:rPr>
              <a:t>cells</a:t>
            </a:r>
            <a:r>
              <a:rPr sz="1395" spc="-18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were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obtained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compared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to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spc="-6" dirty="0">
                <a:latin typeface="Arial"/>
                <a:cs typeface="Arial"/>
              </a:rPr>
              <a:t>Regenera.</a:t>
            </a:r>
            <a:endParaRPr sz="1395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795422" y="1148229"/>
            <a:ext cx="8394793" cy="4123656"/>
            <a:chOff x="4609152" y="1893513"/>
            <a:chExt cx="13843635" cy="6800215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09152" y="1893513"/>
              <a:ext cx="8261021" cy="679988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54762" y="3567744"/>
              <a:ext cx="3451423" cy="345142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4708772" y="3421855"/>
              <a:ext cx="3743960" cy="3742690"/>
            </a:xfrm>
            <a:custGeom>
              <a:avLst/>
              <a:gdLst/>
              <a:ahLst/>
              <a:cxnLst/>
              <a:rect l="l" t="t" r="r" b="b"/>
              <a:pathLst>
                <a:path w="3743959" h="3742690">
                  <a:moveTo>
                    <a:pt x="3626599" y="116840"/>
                  </a:moveTo>
                  <a:lnTo>
                    <a:pt x="116776" y="116840"/>
                  </a:lnTo>
                  <a:lnTo>
                    <a:pt x="116776" y="146050"/>
                  </a:lnTo>
                  <a:lnTo>
                    <a:pt x="116776" y="3597910"/>
                  </a:lnTo>
                  <a:lnTo>
                    <a:pt x="116776" y="3627120"/>
                  </a:lnTo>
                  <a:lnTo>
                    <a:pt x="3626599" y="3627120"/>
                  </a:lnTo>
                  <a:lnTo>
                    <a:pt x="3626599" y="3597910"/>
                  </a:lnTo>
                  <a:lnTo>
                    <a:pt x="145986" y="3597910"/>
                  </a:lnTo>
                  <a:lnTo>
                    <a:pt x="145986" y="146050"/>
                  </a:lnTo>
                  <a:lnTo>
                    <a:pt x="3597414" y="146050"/>
                  </a:lnTo>
                  <a:lnTo>
                    <a:pt x="3597414" y="3597313"/>
                  </a:lnTo>
                  <a:lnTo>
                    <a:pt x="3626599" y="3597313"/>
                  </a:lnTo>
                  <a:lnTo>
                    <a:pt x="3626599" y="146050"/>
                  </a:lnTo>
                  <a:lnTo>
                    <a:pt x="3626599" y="145884"/>
                  </a:lnTo>
                  <a:lnTo>
                    <a:pt x="3626599" y="116840"/>
                  </a:lnTo>
                  <a:close/>
                </a:path>
                <a:path w="3743959" h="3742690">
                  <a:moveTo>
                    <a:pt x="3743388" y="0"/>
                  </a:moveTo>
                  <a:lnTo>
                    <a:pt x="0" y="0"/>
                  </a:lnTo>
                  <a:lnTo>
                    <a:pt x="0" y="87630"/>
                  </a:lnTo>
                  <a:lnTo>
                    <a:pt x="0" y="3656330"/>
                  </a:lnTo>
                  <a:lnTo>
                    <a:pt x="0" y="3742690"/>
                  </a:lnTo>
                  <a:lnTo>
                    <a:pt x="3743388" y="3742690"/>
                  </a:lnTo>
                  <a:lnTo>
                    <a:pt x="3743388" y="3656330"/>
                  </a:lnTo>
                  <a:lnTo>
                    <a:pt x="87591" y="3656330"/>
                  </a:lnTo>
                  <a:lnTo>
                    <a:pt x="87591" y="87630"/>
                  </a:lnTo>
                  <a:lnTo>
                    <a:pt x="3655809" y="87630"/>
                  </a:lnTo>
                  <a:lnTo>
                    <a:pt x="3655809" y="3655707"/>
                  </a:lnTo>
                  <a:lnTo>
                    <a:pt x="3743388" y="3655707"/>
                  </a:lnTo>
                  <a:lnTo>
                    <a:pt x="3743388" y="87630"/>
                  </a:lnTo>
                  <a:lnTo>
                    <a:pt x="3743388" y="87490"/>
                  </a:lnTo>
                  <a:lnTo>
                    <a:pt x="37433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2" name="object 20">
            <a:extLst>
              <a:ext uri="{FF2B5EF4-FFF2-40B4-BE49-F238E27FC236}">
                <a16:creationId xmlns:a16="http://schemas.microsoft.com/office/drawing/2014/main" id="{78534111-B26E-ABF2-19C5-1213A9C9578B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196E8399-4BF9-40D3-1EA8-2CAAAD241571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62D7E6CF-22DA-C340-B310-977544DB1F42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62447A4E-B728-6295-2F79-32BF302095D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D853B6BC-7B72-82F5-4B75-F7F0C069FA9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40234" y="368101"/>
            <a:ext cx="7763544" cy="347886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3081">
              <a:lnSpc>
                <a:spcPct val="100000"/>
              </a:lnSpc>
              <a:spcBef>
                <a:spcPts val="73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Comparative Clinical Study: GCell vs. Regenera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92047" y="5417289"/>
            <a:ext cx="5785980" cy="55151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34400"/>
              </a:lnSpc>
              <a:spcBef>
                <a:spcPts val="58"/>
              </a:spcBef>
            </a:pPr>
            <a:r>
              <a:rPr sz="1395" dirty="0">
                <a:latin typeface="Arial"/>
                <a:cs typeface="Arial"/>
              </a:rPr>
              <a:t>In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both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devices,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tissue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samples</a:t>
            </a:r>
            <a:r>
              <a:rPr sz="1395" spc="-12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exhibited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similar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biological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spc="-6" dirty="0">
                <a:latin typeface="Arial"/>
                <a:cs typeface="Arial"/>
              </a:rPr>
              <a:t>characteristics </a:t>
            </a:r>
            <a:r>
              <a:rPr sz="1395" dirty="0">
                <a:latin typeface="Arial"/>
                <a:cs typeface="Arial"/>
              </a:rPr>
              <a:t>under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comparable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conditions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after</a:t>
            </a:r>
            <a:r>
              <a:rPr sz="1395" spc="-9" dirty="0">
                <a:latin typeface="Arial"/>
                <a:cs typeface="Arial"/>
              </a:rPr>
              <a:t> </a:t>
            </a:r>
            <a:r>
              <a:rPr sz="1395" dirty="0">
                <a:latin typeface="Arial"/>
                <a:cs typeface="Arial"/>
              </a:rPr>
              <a:t>tissue</a:t>
            </a:r>
            <a:r>
              <a:rPr sz="1395" spc="-6" dirty="0">
                <a:latin typeface="Arial"/>
                <a:cs typeface="Arial"/>
              </a:rPr>
              <a:t> processing.</a:t>
            </a:r>
            <a:endParaRPr sz="1395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211127" y="1456362"/>
            <a:ext cx="8974315" cy="3507553"/>
            <a:chOff x="3645607" y="2401648"/>
            <a:chExt cx="14799310" cy="5784215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47192" y="3567744"/>
              <a:ext cx="3451423" cy="345142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701203" y="3421855"/>
              <a:ext cx="3743960" cy="3742690"/>
            </a:xfrm>
            <a:custGeom>
              <a:avLst/>
              <a:gdLst/>
              <a:ahLst/>
              <a:cxnLst/>
              <a:rect l="l" t="t" r="r" b="b"/>
              <a:pathLst>
                <a:path w="3743959" h="3742690">
                  <a:moveTo>
                    <a:pt x="3626599" y="116840"/>
                  </a:moveTo>
                  <a:lnTo>
                    <a:pt x="116776" y="116840"/>
                  </a:lnTo>
                  <a:lnTo>
                    <a:pt x="116776" y="146050"/>
                  </a:lnTo>
                  <a:lnTo>
                    <a:pt x="116776" y="3597910"/>
                  </a:lnTo>
                  <a:lnTo>
                    <a:pt x="116776" y="3627120"/>
                  </a:lnTo>
                  <a:lnTo>
                    <a:pt x="3626599" y="3627120"/>
                  </a:lnTo>
                  <a:lnTo>
                    <a:pt x="3626599" y="3597910"/>
                  </a:lnTo>
                  <a:lnTo>
                    <a:pt x="145986" y="3597910"/>
                  </a:lnTo>
                  <a:lnTo>
                    <a:pt x="145986" y="146050"/>
                  </a:lnTo>
                  <a:lnTo>
                    <a:pt x="3597414" y="146050"/>
                  </a:lnTo>
                  <a:lnTo>
                    <a:pt x="3597414" y="3597313"/>
                  </a:lnTo>
                  <a:lnTo>
                    <a:pt x="3626599" y="3597313"/>
                  </a:lnTo>
                  <a:lnTo>
                    <a:pt x="3626599" y="146050"/>
                  </a:lnTo>
                  <a:lnTo>
                    <a:pt x="3626599" y="145884"/>
                  </a:lnTo>
                  <a:lnTo>
                    <a:pt x="3626599" y="116840"/>
                  </a:lnTo>
                  <a:close/>
                </a:path>
                <a:path w="3743959" h="3742690">
                  <a:moveTo>
                    <a:pt x="3743388" y="0"/>
                  </a:moveTo>
                  <a:lnTo>
                    <a:pt x="0" y="0"/>
                  </a:lnTo>
                  <a:lnTo>
                    <a:pt x="0" y="87630"/>
                  </a:lnTo>
                  <a:lnTo>
                    <a:pt x="0" y="3656330"/>
                  </a:lnTo>
                  <a:lnTo>
                    <a:pt x="0" y="3742690"/>
                  </a:lnTo>
                  <a:lnTo>
                    <a:pt x="3743388" y="3742690"/>
                  </a:lnTo>
                  <a:lnTo>
                    <a:pt x="3743388" y="3656330"/>
                  </a:lnTo>
                  <a:lnTo>
                    <a:pt x="87591" y="3656330"/>
                  </a:lnTo>
                  <a:lnTo>
                    <a:pt x="87591" y="87630"/>
                  </a:lnTo>
                  <a:lnTo>
                    <a:pt x="3655809" y="87630"/>
                  </a:lnTo>
                  <a:lnTo>
                    <a:pt x="3655809" y="3655707"/>
                  </a:lnTo>
                  <a:lnTo>
                    <a:pt x="3743388" y="3655707"/>
                  </a:lnTo>
                  <a:lnTo>
                    <a:pt x="3743388" y="87630"/>
                  </a:lnTo>
                  <a:lnTo>
                    <a:pt x="3743388" y="87490"/>
                  </a:lnTo>
                  <a:lnTo>
                    <a:pt x="37433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5607" y="2401648"/>
              <a:ext cx="9281349" cy="5783603"/>
            </a:xfrm>
            <a:prstGeom prst="rect">
              <a:avLst/>
            </a:prstGeom>
          </p:spPr>
        </p:pic>
      </p:grpSp>
      <p:grpSp>
        <p:nvGrpSpPr>
          <p:cNvPr id="2" name="object 20">
            <a:extLst>
              <a:ext uri="{FF2B5EF4-FFF2-40B4-BE49-F238E27FC236}">
                <a16:creationId xmlns:a16="http://schemas.microsoft.com/office/drawing/2014/main" id="{67539CB6-ECD0-64F7-9DAF-90A1F1009611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09C8D202-7372-4DEE-D933-B1C0EFBC20B4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321449BF-8854-BC84-4223-66871997B2FF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59B0E01D-9610-1CAD-3DE5-8D7A7B1F74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70F18B20-68FF-085D-AC8D-DAFA84B5C1B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48794" y="424481"/>
            <a:ext cx="9054386" cy="347886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3081">
              <a:lnSpc>
                <a:spcPct val="100000"/>
              </a:lnSpc>
              <a:spcBef>
                <a:spcPts val="73"/>
              </a:spcBef>
            </a:pPr>
            <a:r>
              <a:rPr lang="en-US"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Clinical Studies with </a:t>
            </a:r>
            <a:r>
              <a:rPr lang="en-US" sz="2200" b="1" dirty="0" err="1">
                <a:solidFill>
                  <a:srgbClr val="7F7F7F"/>
                </a:solidFill>
                <a:latin typeface="Century Gothic" panose="020B0502020202020204" pitchFamily="34" charset="0"/>
              </a:rPr>
              <a:t>GCell</a:t>
            </a:r>
            <a:r>
              <a:rPr lang="en-US"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 - SANATDER GUIDELINES</a:t>
            </a:r>
            <a:endParaRPr sz="2200" b="1" dirty="0">
              <a:solidFill>
                <a:srgbClr val="7F7F7F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4CAD07CC-B0A1-8BCC-EAE2-AE7D6B4819C8}"/>
              </a:ext>
            </a:extLst>
          </p:cNvPr>
          <p:cNvSpPr txBox="1"/>
          <p:nvPr/>
        </p:nvSpPr>
        <p:spPr>
          <a:xfrm>
            <a:off x="1660705" y="1326187"/>
            <a:ext cx="11904987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GCell</a:t>
            </a:r>
            <a:r>
              <a:rPr sz="2000" b="1" spc="-21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Autologous</a:t>
            </a:r>
            <a:r>
              <a:rPr sz="2000" b="1" spc="-9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Micrograft</a:t>
            </a:r>
            <a:r>
              <a:rPr sz="2000" b="1" spc="-9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spc="-2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Treatment</a:t>
            </a:r>
            <a:r>
              <a:rPr sz="2000" b="1" spc="-9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is</a:t>
            </a:r>
            <a:r>
              <a:rPr sz="2000" b="1" spc="-10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recommended</a:t>
            </a:r>
            <a:r>
              <a:rPr sz="2000" b="1" spc="-9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</a:t>
            </a:r>
            <a:r>
              <a:rPr sz="2000" b="1" spc="-9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z="2000" b="1" spc="-10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spc="-3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SANATDER</a:t>
            </a:r>
            <a:r>
              <a:rPr sz="2000" b="1" spc="-9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spc="-1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Guidelines</a:t>
            </a:r>
            <a:r>
              <a:rPr sz="2000" b="1" spc="-10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3" name="object 4">
            <a:extLst>
              <a:ext uri="{FF2B5EF4-FFF2-40B4-BE49-F238E27FC236}">
                <a16:creationId xmlns:a16="http://schemas.microsoft.com/office/drawing/2014/main" id="{14C88B33-C31D-B9E3-A659-48210667583F}"/>
              </a:ext>
            </a:extLst>
          </p:cNvPr>
          <p:cNvGrpSpPr/>
          <p:nvPr/>
        </p:nvGrpSpPr>
        <p:grpSpPr>
          <a:xfrm>
            <a:off x="1660705" y="2046771"/>
            <a:ext cx="10358575" cy="3721569"/>
            <a:chOff x="2194105" y="4319544"/>
            <a:chExt cx="17217390" cy="4870450"/>
          </a:xfrm>
        </p:grpSpPr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FFB85953-7BCE-42BF-2104-9C7FBE51F41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25396" y="4319544"/>
              <a:ext cx="9585624" cy="4870362"/>
            </a:xfrm>
            <a:prstGeom prst="rect">
              <a:avLst/>
            </a:prstGeom>
          </p:spPr>
        </p:pic>
        <p:pic>
          <p:nvPicPr>
            <p:cNvPr id="5" name="object 6">
              <a:extLst>
                <a:ext uri="{FF2B5EF4-FFF2-40B4-BE49-F238E27FC236}">
                  <a16:creationId xmlns:a16="http://schemas.microsoft.com/office/drawing/2014/main" id="{4E0F7E48-2696-8712-22BD-3D711EAE8AD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4105" y="4386748"/>
              <a:ext cx="7207314" cy="4735943"/>
            </a:xfrm>
            <a:prstGeom prst="rect">
              <a:avLst/>
            </a:prstGeom>
          </p:spPr>
        </p:pic>
      </p:grpSp>
      <p:grpSp>
        <p:nvGrpSpPr>
          <p:cNvPr id="6" name="object 20">
            <a:extLst>
              <a:ext uri="{FF2B5EF4-FFF2-40B4-BE49-F238E27FC236}">
                <a16:creationId xmlns:a16="http://schemas.microsoft.com/office/drawing/2014/main" id="{4232F755-35C5-138B-1097-3AAB8C0A1488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7" name="object 21">
              <a:extLst>
                <a:ext uri="{FF2B5EF4-FFF2-40B4-BE49-F238E27FC236}">
                  <a16:creationId xmlns:a16="http://schemas.microsoft.com/office/drawing/2014/main" id="{423A7511-C358-EE93-B275-13F09B2BFAAC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22">
              <a:extLst>
                <a:ext uri="{FF2B5EF4-FFF2-40B4-BE49-F238E27FC236}">
                  <a16:creationId xmlns:a16="http://schemas.microsoft.com/office/drawing/2014/main" id="{69F84DD2-4012-9242-402F-271636FDDFB3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9" name="object 23">
              <a:extLst>
                <a:ext uri="{FF2B5EF4-FFF2-40B4-BE49-F238E27FC236}">
                  <a16:creationId xmlns:a16="http://schemas.microsoft.com/office/drawing/2014/main" id="{FC841CCF-2820-9299-56CA-65CF4268EFB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10" name="object 24">
              <a:extLst>
                <a:ext uri="{FF2B5EF4-FFF2-40B4-BE49-F238E27FC236}">
                  <a16:creationId xmlns:a16="http://schemas.microsoft.com/office/drawing/2014/main" id="{8E8CF126-79D7-C088-EA84-807B54747D7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4049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98397" y="231802"/>
            <a:ext cx="9157843" cy="690919"/>
          </a:xfrm>
          <a:prstGeom prst="rect">
            <a:avLst/>
          </a:prstGeom>
        </p:spPr>
        <p:txBody>
          <a:bodyPr vert="horz" wrap="square" lIns="0" tIns="34895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Live</a:t>
            </a:r>
            <a:r>
              <a:rPr sz="2200" b="1" spc="-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Stem Cell Count</a:t>
            </a:r>
            <a:r>
              <a:rPr sz="2200" b="1" spc="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Clinical Study -</a:t>
            </a:r>
            <a:r>
              <a:rPr sz="2200" b="1" spc="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spc="-6" dirty="0">
                <a:solidFill>
                  <a:srgbClr val="7F7F7F"/>
                </a:solidFill>
                <a:latin typeface="Century Gothic" panose="020B0502020202020204" pitchFamily="34" charset="0"/>
              </a:rPr>
              <a:t>GCell</a:t>
            </a: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E7F4C722-91BF-ED73-926F-E0C515FC20D4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F7378653-DCB1-153B-BA48-514012414936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9D498E88-5992-7D19-8C18-83198939F61C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12285A71-8BA6-6CA7-FB35-E8B134173A3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40FA1659-7FFA-711A-C8E0-33C72A0DCAE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3A1D558-7616-1116-8AFA-C1E0902AB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292" y="1809616"/>
            <a:ext cx="10084970" cy="414003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0412F3-88D4-87FA-6B43-CFDD77AFC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571" y="2005774"/>
            <a:ext cx="5883429" cy="547592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Totipotent (Omnipotent) Stem Cells</a:t>
            </a:r>
          </a:p>
          <a:p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n-cs"/>
            </a:endParaRP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Pluripotent Stem Cells</a:t>
            </a:r>
          </a:p>
          <a:p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n-cs"/>
            </a:endParaRP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Oligopotent Stem Cells</a:t>
            </a:r>
          </a:p>
          <a:p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n-cs"/>
            </a:endParaRP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Unipotent Stem Cells-(Progenitor Stem Cells)</a:t>
            </a:r>
          </a:p>
          <a:p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n-cs"/>
            </a:endParaRP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Multipotent Stem Cells(SVF)</a:t>
            </a:r>
          </a:p>
          <a:p>
            <a:endParaRPr lang="en-AE" sz="1800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F53DD04-B213-80CF-67D0-2CB0209CB2A3}"/>
              </a:ext>
            </a:extLst>
          </p:cNvPr>
          <p:cNvSpPr txBox="1">
            <a:spLocks/>
          </p:cNvSpPr>
          <p:nvPr/>
        </p:nvSpPr>
        <p:spPr>
          <a:xfrm>
            <a:off x="736601" y="101600"/>
            <a:ext cx="10022839" cy="50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2725" indent="-222725" algn="l" defTabSz="890900" rtl="0" eaLnBrk="1" latinLnBrk="0" hangingPunct="1">
              <a:lnSpc>
                <a:spcPct val="90000"/>
              </a:lnSpc>
              <a:spcBef>
                <a:spcPts val="974"/>
              </a:spcBef>
              <a:buFont typeface="Arial" panose="020B0604020202020204" pitchFamily="34" charset="0"/>
              <a:buChar char="•"/>
              <a:defRPr sz="27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1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36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90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5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99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54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08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63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Classification of Stem Cells Based on Differentiation Properties</a:t>
            </a:r>
            <a:endParaRPr lang="en-AE" sz="2200" b="1" dirty="0"/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7A130D36-FC40-8F3F-F182-6D6B111A7089}"/>
              </a:ext>
            </a:extLst>
          </p:cNvPr>
          <p:cNvGrpSpPr/>
          <p:nvPr/>
        </p:nvGrpSpPr>
        <p:grpSpPr>
          <a:xfrm>
            <a:off x="0" y="1386523"/>
            <a:ext cx="5750886" cy="5105294"/>
            <a:chOff x="0" y="0"/>
            <a:chExt cx="12135485" cy="11308715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0F8F5092-975E-877C-B6AB-7ADC171CCA2F}"/>
                </a:ext>
              </a:extLst>
            </p:cNvPr>
            <p:cNvSpPr/>
            <p:nvPr/>
          </p:nvSpPr>
          <p:spPr>
            <a:xfrm>
              <a:off x="0" y="1593056"/>
              <a:ext cx="12135485" cy="9715500"/>
            </a:xfrm>
            <a:custGeom>
              <a:avLst/>
              <a:gdLst/>
              <a:ahLst/>
              <a:cxnLst/>
              <a:rect l="l" t="t" r="r" b="b"/>
              <a:pathLst>
                <a:path w="12135485" h="9715500">
                  <a:moveTo>
                    <a:pt x="5782201" y="76200"/>
                  </a:moveTo>
                  <a:lnTo>
                    <a:pt x="3593549" y="76200"/>
                  </a:lnTo>
                  <a:lnTo>
                    <a:pt x="3477864" y="101600"/>
                  </a:lnTo>
                  <a:lnTo>
                    <a:pt x="3420056" y="101600"/>
                  </a:lnTo>
                  <a:lnTo>
                    <a:pt x="2786469" y="241300"/>
                  </a:lnTo>
                  <a:lnTo>
                    <a:pt x="2729147" y="266700"/>
                  </a:lnTo>
                  <a:lnTo>
                    <a:pt x="2557533" y="304800"/>
                  </a:lnTo>
                  <a:lnTo>
                    <a:pt x="2500455" y="330200"/>
                  </a:lnTo>
                  <a:lnTo>
                    <a:pt x="2443445" y="342900"/>
                  </a:lnTo>
                  <a:lnTo>
                    <a:pt x="2386505" y="368300"/>
                  </a:lnTo>
                  <a:lnTo>
                    <a:pt x="2329637" y="381000"/>
                  </a:lnTo>
                  <a:lnTo>
                    <a:pt x="2272844" y="406400"/>
                  </a:lnTo>
                  <a:lnTo>
                    <a:pt x="2216130" y="419100"/>
                  </a:lnTo>
                  <a:lnTo>
                    <a:pt x="2159496" y="444500"/>
                  </a:lnTo>
                  <a:lnTo>
                    <a:pt x="2102945" y="457200"/>
                  </a:lnTo>
                  <a:lnTo>
                    <a:pt x="1933815" y="533400"/>
                  </a:lnTo>
                  <a:lnTo>
                    <a:pt x="1877622" y="546100"/>
                  </a:lnTo>
                  <a:lnTo>
                    <a:pt x="1321385" y="800100"/>
                  </a:lnTo>
                  <a:lnTo>
                    <a:pt x="1266491" y="838200"/>
                  </a:lnTo>
                  <a:lnTo>
                    <a:pt x="1103798" y="914400"/>
                  </a:lnTo>
                  <a:lnTo>
                    <a:pt x="1050233" y="952500"/>
                  </a:lnTo>
                  <a:lnTo>
                    <a:pt x="944107" y="1003300"/>
                  </a:lnTo>
                  <a:lnTo>
                    <a:pt x="891547" y="1041400"/>
                  </a:lnTo>
                  <a:lnTo>
                    <a:pt x="839325" y="1066800"/>
                  </a:lnTo>
                  <a:lnTo>
                    <a:pt x="787440" y="1104900"/>
                  </a:lnTo>
                  <a:lnTo>
                    <a:pt x="735894" y="1130300"/>
                  </a:lnTo>
                  <a:lnTo>
                    <a:pt x="684687" y="1168400"/>
                  </a:lnTo>
                  <a:lnTo>
                    <a:pt x="633820" y="1193800"/>
                  </a:lnTo>
                  <a:lnTo>
                    <a:pt x="533111" y="1270000"/>
                  </a:lnTo>
                  <a:lnTo>
                    <a:pt x="483270" y="1295400"/>
                  </a:lnTo>
                  <a:lnTo>
                    <a:pt x="384621" y="1371600"/>
                  </a:lnTo>
                  <a:lnTo>
                    <a:pt x="335814" y="1397000"/>
                  </a:lnTo>
                  <a:lnTo>
                    <a:pt x="287353" y="1435100"/>
                  </a:lnTo>
                  <a:lnTo>
                    <a:pt x="144055" y="1549400"/>
                  </a:lnTo>
                  <a:lnTo>
                    <a:pt x="96987" y="1574800"/>
                  </a:lnTo>
                  <a:lnTo>
                    <a:pt x="3904" y="1651000"/>
                  </a:lnTo>
                  <a:lnTo>
                    <a:pt x="0" y="1663700"/>
                  </a:lnTo>
                  <a:lnTo>
                    <a:pt x="0" y="9715500"/>
                  </a:lnTo>
                  <a:lnTo>
                    <a:pt x="11780202" y="9715500"/>
                  </a:lnTo>
                  <a:lnTo>
                    <a:pt x="11797402" y="9664700"/>
                  </a:lnTo>
                  <a:lnTo>
                    <a:pt x="11814186" y="9613900"/>
                  </a:lnTo>
                  <a:lnTo>
                    <a:pt x="11830552" y="9550400"/>
                  </a:lnTo>
                  <a:lnTo>
                    <a:pt x="11846500" y="9499600"/>
                  </a:lnTo>
                  <a:lnTo>
                    <a:pt x="11862030" y="9448800"/>
                  </a:lnTo>
                  <a:lnTo>
                    <a:pt x="11877139" y="9385300"/>
                  </a:lnTo>
                  <a:lnTo>
                    <a:pt x="11891829" y="9334500"/>
                  </a:lnTo>
                  <a:lnTo>
                    <a:pt x="11906097" y="9283700"/>
                  </a:lnTo>
                  <a:lnTo>
                    <a:pt x="11919942" y="9220200"/>
                  </a:lnTo>
                  <a:lnTo>
                    <a:pt x="11933365" y="9169400"/>
                  </a:lnTo>
                  <a:lnTo>
                    <a:pt x="11946364" y="9105900"/>
                  </a:lnTo>
                  <a:lnTo>
                    <a:pt x="11958938" y="9055100"/>
                  </a:lnTo>
                  <a:lnTo>
                    <a:pt x="11971086" y="9004300"/>
                  </a:lnTo>
                  <a:lnTo>
                    <a:pt x="11982808" y="8940800"/>
                  </a:lnTo>
                  <a:lnTo>
                    <a:pt x="11994103" y="8890000"/>
                  </a:lnTo>
                  <a:lnTo>
                    <a:pt x="12004969" y="8826500"/>
                  </a:lnTo>
                  <a:lnTo>
                    <a:pt x="12015407" y="8775700"/>
                  </a:lnTo>
                  <a:lnTo>
                    <a:pt x="12025415" y="8712200"/>
                  </a:lnTo>
                  <a:lnTo>
                    <a:pt x="12034992" y="8661400"/>
                  </a:lnTo>
                  <a:lnTo>
                    <a:pt x="12044137" y="8610600"/>
                  </a:lnTo>
                  <a:lnTo>
                    <a:pt x="12052850" y="8547100"/>
                  </a:lnTo>
                  <a:lnTo>
                    <a:pt x="12061130" y="8496300"/>
                  </a:lnTo>
                  <a:lnTo>
                    <a:pt x="12068976" y="8432800"/>
                  </a:lnTo>
                  <a:lnTo>
                    <a:pt x="12076387" y="8382000"/>
                  </a:lnTo>
                  <a:lnTo>
                    <a:pt x="12083363" y="8318500"/>
                  </a:lnTo>
                  <a:lnTo>
                    <a:pt x="12089902" y="8267700"/>
                  </a:lnTo>
                  <a:lnTo>
                    <a:pt x="12096003" y="8204200"/>
                  </a:lnTo>
                  <a:lnTo>
                    <a:pt x="12101666" y="8153400"/>
                  </a:lnTo>
                  <a:lnTo>
                    <a:pt x="12106890" y="8089900"/>
                  </a:lnTo>
                  <a:lnTo>
                    <a:pt x="12111674" y="8039100"/>
                  </a:lnTo>
                  <a:lnTo>
                    <a:pt x="12116017" y="7975600"/>
                  </a:lnTo>
                  <a:lnTo>
                    <a:pt x="12119919" y="7924800"/>
                  </a:lnTo>
                  <a:lnTo>
                    <a:pt x="12123378" y="7861300"/>
                  </a:lnTo>
                  <a:lnTo>
                    <a:pt x="12126394" y="7810500"/>
                  </a:lnTo>
                  <a:lnTo>
                    <a:pt x="12128965" y="7747000"/>
                  </a:lnTo>
                  <a:lnTo>
                    <a:pt x="12132772" y="7632700"/>
                  </a:lnTo>
                  <a:lnTo>
                    <a:pt x="12134006" y="7569200"/>
                  </a:lnTo>
                  <a:lnTo>
                    <a:pt x="12134793" y="7518400"/>
                  </a:lnTo>
                  <a:lnTo>
                    <a:pt x="12135127" y="7454900"/>
                  </a:lnTo>
                  <a:lnTo>
                    <a:pt x="12135019" y="7404100"/>
                  </a:lnTo>
                  <a:lnTo>
                    <a:pt x="12134458" y="7340600"/>
                  </a:lnTo>
                  <a:lnTo>
                    <a:pt x="12133446" y="7289800"/>
                  </a:lnTo>
                  <a:lnTo>
                    <a:pt x="12131981" y="7226300"/>
                  </a:lnTo>
                  <a:lnTo>
                    <a:pt x="12127694" y="7112000"/>
                  </a:lnTo>
                  <a:lnTo>
                    <a:pt x="12124870" y="7048500"/>
                  </a:lnTo>
                  <a:lnTo>
                    <a:pt x="12121590" y="6997700"/>
                  </a:lnTo>
                  <a:lnTo>
                    <a:pt x="12117854" y="6934200"/>
                  </a:lnTo>
                  <a:lnTo>
                    <a:pt x="12113662" y="6883400"/>
                  </a:lnTo>
                  <a:lnTo>
                    <a:pt x="12109011" y="6819900"/>
                  </a:lnTo>
                  <a:lnTo>
                    <a:pt x="12103903" y="6769100"/>
                  </a:lnTo>
                  <a:lnTo>
                    <a:pt x="12098334" y="6705600"/>
                  </a:lnTo>
                  <a:lnTo>
                    <a:pt x="12092306" y="6654800"/>
                  </a:lnTo>
                  <a:lnTo>
                    <a:pt x="12085816" y="6591300"/>
                  </a:lnTo>
                  <a:lnTo>
                    <a:pt x="12078865" y="6527800"/>
                  </a:lnTo>
                  <a:lnTo>
                    <a:pt x="12071451" y="6477000"/>
                  </a:lnTo>
                  <a:lnTo>
                    <a:pt x="12063573" y="6413500"/>
                  </a:lnTo>
                  <a:lnTo>
                    <a:pt x="12055230" y="6362700"/>
                  </a:lnTo>
                  <a:lnTo>
                    <a:pt x="12046423" y="6299200"/>
                  </a:lnTo>
                  <a:lnTo>
                    <a:pt x="12037149" y="6248400"/>
                  </a:lnTo>
                  <a:lnTo>
                    <a:pt x="12027408" y="6184900"/>
                  </a:lnTo>
                  <a:lnTo>
                    <a:pt x="12017199" y="6134100"/>
                  </a:lnTo>
                  <a:lnTo>
                    <a:pt x="12006522" y="6070600"/>
                  </a:lnTo>
                  <a:lnTo>
                    <a:pt x="11995375" y="6007100"/>
                  </a:lnTo>
                  <a:lnTo>
                    <a:pt x="11983758" y="5956300"/>
                  </a:lnTo>
                  <a:lnTo>
                    <a:pt x="11971669" y="5892800"/>
                  </a:lnTo>
                  <a:lnTo>
                    <a:pt x="11959109" y="5842000"/>
                  </a:lnTo>
                  <a:lnTo>
                    <a:pt x="11946075" y="5778500"/>
                  </a:lnTo>
                  <a:lnTo>
                    <a:pt x="11932568" y="5727700"/>
                  </a:lnTo>
                  <a:lnTo>
                    <a:pt x="11918586" y="5664200"/>
                  </a:lnTo>
                  <a:lnTo>
                    <a:pt x="11904129" y="5613400"/>
                  </a:lnTo>
                  <a:lnTo>
                    <a:pt x="11889196" y="5549900"/>
                  </a:lnTo>
                  <a:lnTo>
                    <a:pt x="11873785" y="5499100"/>
                  </a:lnTo>
                  <a:lnTo>
                    <a:pt x="11857896" y="5435600"/>
                  </a:lnTo>
                  <a:lnTo>
                    <a:pt x="11841529" y="5384800"/>
                  </a:lnTo>
                  <a:lnTo>
                    <a:pt x="11824682" y="5321300"/>
                  </a:lnTo>
                  <a:lnTo>
                    <a:pt x="11807354" y="5270500"/>
                  </a:lnTo>
                  <a:lnTo>
                    <a:pt x="11789545" y="5207000"/>
                  </a:lnTo>
                  <a:lnTo>
                    <a:pt x="11771253" y="5156200"/>
                  </a:lnTo>
                  <a:lnTo>
                    <a:pt x="11752479" y="5092700"/>
                  </a:lnTo>
                  <a:lnTo>
                    <a:pt x="11733221" y="5041900"/>
                  </a:lnTo>
                  <a:lnTo>
                    <a:pt x="11713478" y="4978400"/>
                  </a:lnTo>
                  <a:lnTo>
                    <a:pt x="11693249" y="4927600"/>
                  </a:lnTo>
                  <a:lnTo>
                    <a:pt x="11672534" y="4864100"/>
                  </a:lnTo>
                  <a:lnTo>
                    <a:pt x="11651332" y="4813300"/>
                  </a:lnTo>
                  <a:lnTo>
                    <a:pt x="11629642" y="4749800"/>
                  </a:lnTo>
                  <a:lnTo>
                    <a:pt x="11607462" y="4699000"/>
                  </a:lnTo>
                  <a:lnTo>
                    <a:pt x="11584793" y="4648200"/>
                  </a:lnTo>
                  <a:lnTo>
                    <a:pt x="11561633" y="4584700"/>
                  </a:lnTo>
                  <a:lnTo>
                    <a:pt x="11537982" y="4533900"/>
                  </a:lnTo>
                  <a:lnTo>
                    <a:pt x="11513838" y="4470400"/>
                  </a:lnTo>
                  <a:lnTo>
                    <a:pt x="11489202" y="4419600"/>
                  </a:lnTo>
                  <a:lnTo>
                    <a:pt x="11464071" y="4368800"/>
                  </a:lnTo>
                  <a:lnTo>
                    <a:pt x="11438445" y="4305300"/>
                  </a:lnTo>
                  <a:lnTo>
                    <a:pt x="11412323" y="4254500"/>
                  </a:lnTo>
                  <a:lnTo>
                    <a:pt x="11385705" y="4203700"/>
                  </a:lnTo>
                  <a:lnTo>
                    <a:pt x="11358590" y="4140200"/>
                  </a:lnTo>
                  <a:lnTo>
                    <a:pt x="11330976" y="4089400"/>
                  </a:lnTo>
                  <a:lnTo>
                    <a:pt x="11302916" y="4025900"/>
                  </a:lnTo>
                  <a:lnTo>
                    <a:pt x="11274465" y="3975100"/>
                  </a:lnTo>
                  <a:lnTo>
                    <a:pt x="11245625" y="3924300"/>
                  </a:lnTo>
                  <a:lnTo>
                    <a:pt x="11216400" y="3873500"/>
                  </a:lnTo>
                  <a:lnTo>
                    <a:pt x="11186791" y="3810000"/>
                  </a:lnTo>
                  <a:lnTo>
                    <a:pt x="11156801" y="3759200"/>
                  </a:lnTo>
                  <a:lnTo>
                    <a:pt x="11126434" y="3708400"/>
                  </a:lnTo>
                  <a:lnTo>
                    <a:pt x="11095691" y="3657600"/>
                  </a:lnTo>
                  <a:lnTo>
                    <a:pt x="11064575" y="3606800"/>
                  </a:lnTo>
                  <a:lnTo>
                    <a:pt x="11033088" y="3556000"/>
                  </a:lnTo>
                  <a:lnTo>
                    <a:pt x="11001234" y="3505200"/>
                  </a:lnTo>
                  <a:lnTo>
                    <a:pt x="10969015" y="3454400"/>
                  </a:lnTo>
                  <a:lnTo>
                    <a:pt x="10936432" y="3403600"/>
                  </a:lnTo>
                  <a:lnTo>
                    <a:pt x="10903490" y="3352800"/>
                  </a:lnTo>
                  <a:lnTo>
                    <a:pt x="10870190" y="3302000"/>
                  </a:lnTo>
                  <a:lnTo>
                    <a:pt x="10836536" y="3251200"/>
                  </a:lnTo>
                  <a:lnTo>
                    <a:pt x="10802528" y="3200400"/>
                  </a:lnTo>
                  <a:lnTo>
                    <a:pt x="10768172" y="3149600"/>
                  </a:lnTo>
                  <a:lnTo>
                    <a:pt x="10733468" y="3098800"/>
                  </a:lnTo>
                  <a:lnTo>
                    <a:pt x="10698419" y="3048000"/>
                  </a:lnTo>
                  <a:lnTo>
                    <a:pt x="10663028" y="3009900"/>
                  </a:lnTo>
                  <a:lnTo>
                    <a:pt x="10627298" y="2959100"/>
                  </a:lnTo>
                  <a:lnTo>
                    <a:pt x="10591231" y="2908300"/>
                  </a:lnTo>
                  <a:lnTo>
                    <a:pt x="10554829" y="2857500"/>
                  </a:lnTo>
                  <a:lnTo>
                    <a:pt x="10518096" y="2819400"/>
                  </a:lnTo>
                  <a:lnTo>
                    <a:pt x="10481033" y="2768600"/>
                  </a:lnTo>
                  <a:lnTo>
                    <a:pt x="10443644" y="2717800"/>
                  </a:lnTo>
                  <a:lnTo>
                    <a:pt x="10405931" y="2679700"/>
                  </a:lnTo>
                  <a:lnTo>
                    <a:pt x="10367897" y="2628900"/>
                  </a:lnTo>
                  <a:lnTo>
                    <a:pt x="10329544" y="2590800"/>
                  </a:lnTo>
                  <a:lnTo>
                    <a:pt x="10290874" y="2540000"/>
                  </a:lnTo>
                  <a:lnTo>
                    <a:pt x="10251891" y="2501900"/>
                  </a:lnTo>
                  <a:lnTo>
                    <a:pt x="10212596" y="2451100"/>
                  </a:lnTo>
                  <a:lnTo>
                    <a:pt x="10172993" y="2413000"/>
                  </a:lnTo>
                  <a:lnTo>
                    <a:pt x="10133084" y="2362200"/>
                  </a:lnTo>
                  <a:lnTo>
                    <a:pt x="10052358" y="2286000"/>
                  </a:lnTo>
                  <a:lnTo>
                    <a:pt x="10011546" y="2235200"/>
                  </a:lnTo>
                  <a:lnTo>
                    <a:pt x="9887348" y="2120900"/>
                  </a:lnTo>
                  <a:lnTo>
                    <a:pt x="9845369" y="2070100"/>
                  </a:lnTo>
                  <a:lnTo>
                    <a:pt x="9717730" y="1955800"/>
                  </a:lnTo>
                  <a:lnTo>
                    <a:pt x="9587592" y="1841500"/>
                  </a:lnTo>
                  <a:lnTo>
                    <a:pt x="9455025" y="1727200"/>
                  </a:lnTo>
                  <a:lnTo>
                    <a:pt x="9320099" y="1612900"/>
                  </a:lnTo>
                  <a:lnTo>
                    <a:pt x="9274611" y="1587500"/>
                  </a:lnTo>
                  <a:lnTo>
                    <a:pt x="9136646" y="1473200"/>
                  </a:lnTo>
                  <a:lnTo>
                    <a:pt x="9090166" y="1447800"/>
                  </a:lnTo>
                  <a:lnTo>
                    <a:pt x="8996483" y="1371600"/>
                  </a:lnTo>
                  <a:lnTo>
                    <a:pt x="8949286" y="1346200"/>
                  </a:lnTo>
                  <a:lnTo>
                    <a:pt x="8901855" y="1308100"/>
                  </a:lnTo>
                  <a:lnTo>
                    <a:pt x="8854193" y="1282700"/>
                  </a:lnTo>
                  <a:lnTo>
                    <a:pt x="8758185" y="1206500"/>
                  </a:lnTo>
                  <a:lnTo>
                    <a:pt x="8661282" y="1155700"/>
                  </a:lnTo>
                  <a:lnTo>
                    <a:pt x="8612502" y="1117600"/>
                  </a:lnTo>
                  <a:lnTo>
                    <a:pt x="8563506" y="1092200"/>
                  </a:lnTo>
                  <a:lnTo>
                    <a:pt x="8514297" y="1054100"/>
                  </a:lnTo>
                  <a:lnTo>
                    <a:pt x="8365416" y="977900"/>
                  </a:lnTo>
                  <a:lnTo>
                    <a:pt x="8315379" y="939800"/>
                  </a:lnTo>
                  <a:lnTo>
                    <a:pt x="7752321" y="660400"/>
                  </a:lnTo>
                  <a:lnTo>
                    <a:pt x="7700050" y="635000"/>
                  </a:lnTo>
                  <a:lnTo>
                    <a:pt x="7647610" y="622300"/>
                  </a:lnTo>
                  <a:lnTo>
                    <a:pt x="7489297" y="546100"/>
                  </a:lnTo>
                  <a:lnTo>
                    <a:pt x="7436205" y="533400"/>
                  </a:lnTo>
                  <a:lnTo>
                    <a:pt x="7329553" y="482600"/>
                  </a:lnTo>
                  <a:lnTo>
                    <a:pt x="7275998" y="469900"/>
                  </a:lnTo>
                  <a:lnTo>
                    <a:pt x="7222295" y="444500"/>
                  </a:lnTo>
                  <a:lnTo>
                    <a:pt x="7168446" y="431800"/>
                  </a:lnTo>
                  <a:lnTo>
                    <a:pt x="7114452" y="406400"/>
                  </a:lnTo>
                  <a:lnTo>
                    <a:pt x="7060318" y="393700"/>
                  </a:lnTo>
                  <a:lnTo>
                    <a:pt x="7006045" y="368300"/>
                  </a:lnTo>
                  <a:lnTo>
                    <a:pt x="6897094" y="342900"/>
                  </a:lnTo>
                  <a:lnTo>
                    <a:pt x="6842420" y="317500"/>
                  </a:lnTo>
                  <a:lnTo>
                    <a:pt x="6677642" y="279400"/>
                  </a:lnTo>
                  <a:lnTo>
                    <a:pt x="6622471" y="254000"/>
                  </a:lnTo>
                  <a:lnTo>
                    <a:pt x="6008376" y="114300"/>
                  </a:lnTo>
                  <a:lnTo>
                    <a:pt x="5951960" y="114300"/>
                  </a:lnTo>
                  <a:lnTo>
                    <a:pt x="5782201" y="76200"/>
                  </a:lnTo>
                  <a:close/>
                </a:path>
                <a:path w="12135485" h="9715500">
                  <a:moveTo>
                    <a:pt x="5554756" y="50800"/>
                  </a:moveTo>
                  <a:lnTo>
                    <a:pt x="3767210" y="50800"/>
                  </a:lnTo>
                  <a:lnTo>
                    <a:pt x="3651421" y="76200"/>
                  </a:lnTo>
                  <a:lnTo>
                    <a:pt x="5725452" y="76200"/>
                  </a:lnTo>
                  <a:lnTo>
                    <a:pt x="5668627" y="63500"/>
                  </a:lnTo>
                  <a:lnTo>
                    <a:pt x="5611727" y="63500"/>
                  </a:lnTo>
                  <a:lnTo>
                    <a:pt x="5554756" y="50800"/>
                  </a:lnTo>
                  <a:close/>
                </a:path>
                <a:path w="12135485" h="9715500">
                  <a:moveTo>
                    <a:pt x="5440610" y="38100"/>
                  </a:moveTo>
                  <a:lnTo>
                    <a:pt x="3883042" y="38100"/>
                  </a:lnTo>
                  <a:lnTo>
                    <a:pt x="3825122" y="50800"/>
                  </a:lnTo>
                  <a:lnTo>
                    <a:pt x="5497716" y="50800"/>
                  </a:lnTo>
                  <a:lnTo>
                    <a:pt x="5440610" y="38100"/>
                  </a:lnTo>
                  <a:close/>
                </a:path>
                <a:path w="12135485" h="9715500">
                  <a:moveTo>
                    <a:pt x="5326208" y="25400"/>
                  </a:moveTo>
                  <a:lnTo>
                    <a:pt x="3998897" y="25400"/>
                  </a:lnTo>
                  <a:lnTo>
                    <a:pt x="3940968" y="38100"/>
                  </a:lnTo>
                  <a:lnTo>
                    <a:pt x="5383439" y="38100"/>
                  </a:lnTo>
                  <a:lnTo>
                    <a:pt x="5326208" y="25400"/>
                  </a:lnTo>
                  <a:close/>
                </a:path>
                <a:path w="12135485" h="9715500">
                  <a:moveTo>
                    <a:pt x="5154171" y="12700"/>
                  </a:moveTo>
                  <a:lnTo>
                    <a:pt x="4172678" y="12700"/>
                  </a:lnTo>
                  <a:lnTo>
                    <a:pt x="4114755" y="25400"/>
                  </a:lnTo>
                  <a:lnTo>
                    <a:pt x="5211571" y="25400"/>
                  </a:lnTo>
                  <a:lnTo>
                    <a:pt x="5154171" y="12700"/>
                  </a:lnTo>
                  <a:close/>
                </a:path>
                <a:path w="12135485" h="9715500">
                  <a:moveTo>
                    <a:pt x="4981676" y="0"/>
                  </a:moveTo>
                  <a:lnTo>
                    <a:pt x="4404273" y="0"/>
                  </a:lnTo>
                  <a:lnTo>
                    <a:pt x="4346394" y="12700"/>
                  </a:lnTo>
                  <a:lnTo>
                    <a:pt x="5039221" y="12700"/>
                  </a:lnTo>
                  <a:lnTo>
                    <a:pt x="4981676" y="0"/>
                  </a:lnTo>
                  <a:close/>
                </a:path>
              </a:pathLst>
            </a:custGeom>
            <a:solidFill>
              <a:srgbClr val="1992DD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4DAA3B7C-F8DD-D2AF-3628-2F31B5BE38B4}"/>
                </a:ext>
              </a:extLst>
            </p:cNvPr>
            <p:cNvSpPr/>
            <p:nvPr/>
          </p:nvSpPr>
          <p:spPr>
            <a:xfrm>
              <a:off x="0" y="1593056"/>
              <a:ext cx="10646410" cy="9715500"/>
            </a:xfrm>
            <a:custGeom>
              <a:avLst/>
              <a:gdLst/>
              <a:ahLst/>
              <a:cxnLst/>
              <a:rect l="l" t="t" r="r" b="b"/>
              <a:pathLst>
                <a:path w="10646410" h="9715500">
                  <a:moveTo>
                    <a:pt x="5591444" y="165100"/>
                  </a:moveTo>
                  <a:lnTo>
                    <a:pt x="2685552" y="165100"/>
                  </a:lnTo>
                  <a:lnTo>
                    <a:pt x="2384892" y="241300"/>
                  </a:lnTo>
                  <a:lnTo>
                    <a:pt x="2334951" y="266700"/>
                  </a:lnTo>
                  <a:lnTo>
                    <a:pt x="2135756" y="317500"/>
                  </a:lnTo>
                  <a:lnTo>
                    <a:pt x="2086110" y="342900"/>
                  </a:lnTo>
                  <a:lnTo>
                    <a:pt x="1987018" y="368300"/>
                  </a:lnTo>
                  <a:lnTo>
                    <a:pt x="1937576" y="393700"/>
                  </a:lnTo>
                  <a:lnTo>
                    <a:pt x="1888207" y="406400"/>
                  </a:lnTo>
                  <a:lnTo>
                    <a:pt x="1838912" y="431800"/>
                  </a:lnTo>
                  <a:lnTo>
                    <a:pt x="1789694" y="444500"/>
                  </a:lnTo>
                  <a:lnTo>
                    <a:pt x="1740555" y="469900"/>
                  </a:lnTo>
                  <a:lnTo>
                    <a:pt x="1691498" y="482600"/>
                  </a:lnTo>
                  <a:lnTo>
                    <a:pt x="1642525" y="508000"/>
                  </a:lnTo>
                  <a:lnTo>
                    <a:pt x="1593637" y="520700"/>
                  </a:lnTo>
                  <a:lnTo>
                    <a:pt x="1447512" y="596900"/>
                  </a:lnTo>
                  <a:lnTo>
                    <a:pt x="1398991" y="609600"/>
                  </a:lnTo>
                  <a:lnTo>
                    <a:pt x="1205900" y="711200"/>
                  </a:lnTo>
                  <a:lnTo>
                    <a:pt x="922716" y="863600"/>
                  </a:lnTo>
                  <a:lnTo>
                    <a:pt x="694769" y="990600"/>
                  </a:lnTo>
                  <a:lnTo>
                    <a:pt x="650066" y="1028700"/>
                  </a:lnTo>
                  <a:lnTo>
                    <a:pt x="517741" y="1104900"/>
                  </a:lnTo>
                  <a:lnTo>
                    <a:pt x="474230" y="1143000"/>
                  </a:lnTo>
                  <a:lnTo>
                    <a:pt x="388110" y="1193800"/>
                  </a:lnTo>
                  <a:lnTo>
                    <a:pt x="345501" y="1231900"/>
                  </a:lnTo>
                  <a:lnTo>
                    <a:pt x="303195" y="1257300"/>
                  </a:lnTo>
                  <a:lnTo>
                    <a:pt x="261191" y="1295400"/>
                  </a:lnTo>
                  <a:lnTo>
                    <a:pt x="219492" y="1320800"/>
                  </a:lnTo>
                  <a:lnTo>
                    <a:pt x="178096" y="1358900"/>
                  </a:lnTo>
                  <a:lnTo>
                    <a:pt x="137006" y="1384300"/>
                  </a:lnTo>
                  <a:lnTo>
                    <a:pt x="96222" y="1422400"/>
                  </a:lnTo>
                  <a:lnTo>
                    <a:pt x="55745" y="1447800"/>
                  </a:lnTo>
                  <a:lnTo>
                    <a:pt x="15574" y="1485900"/>
                  </a:lnTo>
                  <a:lnTo>
                    <a:pt x="0" y="1498600"/>
                  </a:lnTo>
                  <a:lnTo>
                    <a:pt x="0" y="9715500"/>
                  </a:lnTo>
                  <a:lnTo>
                    <a:pt x="9796823" y="9715500"/>
                  </a:lnTo>
                  <a:lnTo>
                    <a:pt x="9845126" y="9639300"/>
                  </a:lnTo>
                  <a:lnTo>
                    <a:pt x="9868987" y="9588500"/>
                  </a:lnTo>
                  <a:lnTo>
                    <a:pt x="9892503" y="9550400"/>
                  </a:lnTo>
                  <a:lnTo>
                    <a:pt x="9915673" y="9499600"/>
                  </a:lnTo>
                  <a:lnTo>
                    <a:pt x="9938497" y="9461500"/>
                  </a:lnTo>
                  <a:lnTo>
                    <a:pt x="9960974" y="9410700"/>
                  </a:lnTo>
                  <a:lnTo>
                    <a:pt x="9983102" y="9372600"/>
                  </a:lnTo>
                  <a:lnTo>
                    <a:pt x="10004882" y="9321800"/>
                  </a:lnTo>
                  <a:lnTo>
                    <a:pt x="10026313" y="9283700"/>
                  </a:lnTo>
                  <a:lnTo>
                    <a:pt x="10047393" y="9232900"/>
                  </a:lnTo>
                  <a:lnTo>
                    <a:pt x="10068123" y="9182100"/>
                  </a:lnTo>
                  <a:lnTo>
                    <a:pt x="10088501" y="9144000"/>
                  </a:lnTo>
                  <a:lnTo>
                    <a:pt x="10108526" y="9093200"/>
                  </a:lnTo>
                  <a:lnTo>
                    <a:pt x="10128199" y="9055100"/>
                  </a:lnTo>
                  <a:lnTo>
                    <a:pt x="10147517" y="9004300"/>
                  </a:lnTo>
                  <a:lnTo>
                    <a:pt x="10166481" y="8953500"/>
                  </a:lnTo>
                  <a:lnTo>
                    <a:pt x="10185090" y="8915400"/>
                  </a:lnTo>
                  <a:lnTo>
                    <a:pt x="10203342" y="8864600"/>
                  </a:lnTo>
                  <a:lnTo>
                    <a:pt x="10221238" y="8813800"/>
                  </a:lnTo>
                  <a:lnTo>
                    <a:pt x="10238777" y="8775700"/>
                  </a:lnTo>
                  <a:lnTo>
                    <a:pt x="10255957" y="8724900"/>
                  </a:lnTo>
                  <a:lnTo>
                    <a:pt x="10272778" y="8674100"/>
                  </a:lnTo>
                  <a:lnTo>
                    <a:pt x="10289239" y="8636000"/>
                  </a:lnTo>
                  <a:lnTo>
                    <a:pt x="10305340" y="8585200"/>
                  </a:lnTo>
                  <a:lnTo>
                    <a:pt x="10321079" y="8534400"/>
                  </a:lnTo>
                  <a:lnTo>
                    <a:pt x="10336457" y="8483600"/>
                  </a:lnTo>
                  <a:lnTo>
                    <a:pt x="10351472" y="8445500"/>
                  </a:lnTo>
                  <a:lnTo>
                    <a:pt x="10366123" y="8394700"/>
                  </a:lnTo>
                  <a:lnTo>
                    <a:pt x="10380411" y="8343900"/>
                  </a:lnTo>
                  <a:lnTo>
                    <a:pt x="10394333" y="8293100"/>
                  </a:lnTo>
                  <a:lnTo>
                    <a:pt x="10407890" y="8255000"/>
                  </a:lnTo>
                  <a:lnTo>
                    <a:pt x="10421080" y="8204200"/>
                  </a:lnTo>
                  <a:lnTo>
                    <a:pt x="10433904" y="8153400"/>
                  </a:lnTo>
                  <a:lnTo>
                    <a:pt x="10446359" y="8102600"/>
                  </a:lnTo>
                  <a:lnTo>
                    <a:pt x="10458446" y="8051800"/>
                  </a:lnTo>
                  <a:lnTo>
                    <a:pt x="10470163" y="8013700"/>
                  </a:lnTo>
                  <a:lnTo>
                    <a:pt x="10481511" y="7962900"/>
                  </a:lnTo>
                  <a:lnTo>
                    <a:pt x="10492487" y="7912100"/>
                  </a:lnTo>
                  <a:lnTo>
                    <a:pt x="10503093" y="7861300"/>
                  </a:lnTo>
                  <a:lnTo>
                    <a:pt x="10513325" y="7810500"/>
                  </a:lnTo>
                  <a:lnTo>
                    <a:pt x="10523185" y="7759700"/>
                  </a:lnTo>
                  <a:lnTo>
                    <a:pt x="10532671" y="7708900"/>
                  </a:lnTo>
                  <a:lnTo>
                    <a:pt x="10541783" y="7670800"/>
                  </a:lnTo>
                  <a:lnTo>
                    <a:pt x="10550519" y="7620000"/>
                  </a:lnTo>
                  <a:lnTo>
                    <a:pt x="10558879" y="7569200"/>
                  </a:lnTo>
                  <a:lnTo>
                    <a:pt x="10566863" y="7518400"/>
                  </a:lnTo>
                  <a:lnTo>
                    <a:pt x="10574469" y="7467600"/>
                  </a:lnTo>
                  <a:lnTo>
                    <a:pt x="10581697" y="7416800"/>
                  </a:lnTo>
                  <a:lnTo>
                    <a:pt x="10588546" y="7366000"/>
                  </a:lnTo>
                  <a:lnTo>
                    <a:pt x="10595016" y="7315200"/>
                  </a:lnTo>
                  <a:lnTo>
                    <a:pt x="10601105" y="7264400"/>
                  </a:lnTo>
                  <a:lnTo>
                    <a:pt x="10606813" y="7213600"/>
                  </a:lnTo>
                  <a:lnTo>
                    <a:pt x="10612139" y="7175500"/>
                  </a:lnTo>
                  <a:lnTo>
                    <a:pt x="10617082" y="7124700"/>
                  </a:lnTo>
                  <a:lnTo>
                    <a:pt x="10621642" y="7073900"/>
                  </a:lnTo>
                  <a:lnTo>
                    <a:pt x="10625818" y="7023100"/>
                  </a:lnTo>
                  <a:lnTo>
                    <a:pt x="10629610" y="6972300"/>
                  </a:lnTo>
                  <a:lnTo>
                    <a:pt x="10633015" y="6921500"/>
                  </a:lnTo>
                  <a:lnTo>
                    <a:pt x="10636035" y="6870700"/>
                  </a:lnTo>
                  <a:lnTo>
                    <a:pt x="10638667" y="6819900"/>
                  </a:lnTo>
                  <a:lnTo>
                    <a:pt x="10640912" y="6769100"/>
                  </a:lnTo>
                  <a:lnTo>
                    <a:pt x="10642768" y="6718300"/>
                  </a:lnTo>
                  <a:lnTo>
                    <a:pt x="10644234" y="6667500"/>
                  </a:lnTo>
                  <a:lnTo>
                    <a:pt x="10645311" y="6616700"/>
                  </a:lnTo>
                  <a:lnTo>
                    <a:pt x="10645997" y="6565900"/>
                  </a:lnTo>
                  <a:lnTo>
                    <a:pt x="10646292" y="6515100"/>
                  </a:lnTo>
                  <a:lnTo>
                    <a:pt x="10646194" y="6464300"/>
                  </a:lnTo>
                  <a:lnTo>
                    <a:pt x="10645704" y="6413500"/>
                  </a:lnTo>
                  <a:lnTo>
                    <a:pt x="10644820" y="6362700"/>
                  </a:lnTo>
                  <a:lnTo>
                    <a:pt x="10643541" y="6311900"/>
                  </a:lnTo>
                  <a:lnTo>
                    <a:pt x="10641867" y="6261100"/>
                  </a:lnTo>
                  <a:lnTo>
                    <a:pt x="10639798" y="6210300"/>
                  </a:lnTo>
                  <a:lnTo>
                    <a:pt x="10637332" y="6159500"/>
                  </a:lnTo>
                  <a:lnTo>
                    <a:pt x="10634468" y="6108700"/>
                  </a:lnTo>
                  <a:lnTo>
                    <a:pt x="10631206" y="6057900"/>
                  </a:lnTo>
                  <a:lnTo>
                    <a:pt x="10627546" y="6007100"/>
                  </a:lnTo>
                  <a:lnTo>
                    <a:pt x="10623486" y="5956300"/>
                  </a:lnTo>
                  <a:lnTo>
                    <a:pt x="10619026" y="5905500"/>
                  </a:lnTo>
                  <a:lnTo>
                    <a:pt x="10614164" y="5854700"/>
                  </a:lnTo>
                  <a:lnTo>
                    <a:pt x="10608901" y="5803900"/>
                  </a:lnTo>
                  <a:lnTo>
                    <a:pt x="10603235" y="5753100"/>
                  </a:lnTo>
                  <a:lnTo>
                    <a:pt x="10597166" y="5702300"/>
                  </a:lnTo>
                  <a:lnTo>
                    <a:pt x="10590693" y="5664200"/>
                  </a:lnTo>
                  <a:lnTo>
                    <a:pt x="10583815" y="5613400"/>
                  </a:lnTo>
                  <a:lnTo>
                    <a:pt x="10576532" y="5562600"/>
                  </a:lnTo>
                  <a:lnTo>
                    <a:pt x="10568843" y="5511800"/>
                  </a:lnTo>
                  <a:lnTo>
                    <a:pt x="10560747" y="5461000"/>
                  </a:lnTo>
                  <a:lnTo>
                    <a:pt x="10552243" y="5410200"/>
                  </a:lnTo>
                  <a:lnTo>
                    <a:pt x="10543330" y="5359400"/>
                  </a:lnTo>
                  <a:lnTo>
                    <a:pt x="10534009" y="5308600"/>
                  </a:lnTo>
                  <a:lnTo>
                    <a:pt x="10524277" y="5257800"/>
                  </a:lnTo>
                  <a:lnTo>
                    <a:pt x="10514135" y="5207000"/>
                  </a:lnTo>
                  <a:lnTo>
                    <a:pt x="10503581" y="5156200"/>
                  </a:lnTo>
                  <a:lnTo>
                    <a:pt x="10492616" y="5105400"/>
                  </a:lnTo>
                  <a:lnTo>
                    <a:pt x="10481237" y="5054600"/>
                  </a:lnTo>
                  <a:lnTo>
                    <a:pt x="10469445" y="5003800"/>
                  </a:lnTo>
                  <a:lnTo>
                    <a:pt x="10457239" y="4953000"/>
                  </a:lnTo>
                  <a:lnTo>
                    <a:pt x="10444617" y="4902200"/>
                  </a:lnTo>
                  <a:lnTo>
                    <a:pt x="10431580" y="4851400"/>
                  </a:lnTo>
                  <a:lnTo>
                    <a:pt x="10418127" y="4800600"/>
                  </a:lnTo>
                  <a:lnTo>
                    <a:pt x="10404255" y="4749800"/>
                  </a:lnTo>
                  <a:lnTo>
                    <a:pt x="10389966" y="4699000"/>
                  </a:lnTo>
                  <a:lnTo>
                    <a:pt x="10375259" y="4648200"/>
                  </a:lnTo>
                  <a:lnTo>
                    <a:pt x="10360131" y="4597400"/>
                  </a:lnTo>
                  <a:lnTo>
                    <a:pt x="10344584" y="4546600"/>
                  </a:lnTo>
                  <a:lnTo>
                    <a:pt x="10328615" y="4508500"/>
                  </a:lnTo>
                  <a:lnTo>
                    <a:pt x="10312225" y="4457700"/>
                  </a:lnTo>
                  <a:lnTo>
                    <a:pt x="10295413" y="4406900"/>
                  </a:lnTo>
                  <a:lnTo>
                    <a:pt x="10278177" y="4356100"/>
                  </a:lnTo>
                  <a:lnTo>
                    <a:pt x="10260517" y="4305300"/>
                  </a:lnTo>
                  <a:lnTo>
                    <a:pt x="10242433" y="4254500"/>
                  </a:lnTo>
                  <a:lnTo>
                    <a:pt x="10223923" y="4203700"/>
                  </a:lnTo>
                  <a:lnTo>
                    <a:pt x="10204988" y="4152900"/>
                  </a:lnTo>
                  <a:lnTo>
                    <a:pt x="10185625" y="4102100"/>
                  </a:lnTo>
                  <a:lnTo>
                    <a:pt x="10165835" y="4064000"/>
                  </a:lnTo>
                  <a:lnTo>
                    <a:pt x="10145616" y="4013200"/>
                  </a:lnTo>
                  <a:lnTo>
                    <a:pt x="10124968" y="3962400"/>
                  </a:lnTo>
                  <a:lnTo>
                    <a:pt x="10103891" y="3911600"/>
                  </a:lnTo>
                  <a:lnTo>
                    <a:pt x="10082383" y="3860800"/>
                  </a:lnTo>
                  <a:lnTo>
                    <a:pt x="10060443" y="3810000"/>
                  </a:lnTo>
                  <a:lnTo>
                    <a:pt x="10038072" y="3771900"/>
                  </a:lnTo>
                  <a:lnTo>
                    <a:pt x="10015268" y="3721100"/>
                  </a:lnTo>
                  <a:lnTo>
                    <a:pt x="9992030" y="3670300"/>
                  </a:lnTo>
                  <a:lnTo>
                    <a:pt x="9968359" y="3619500"/>
                  </a:lnTo>
                  <a:lnTo>
                    <a:pt x="9944252" y="3568700"/>
                  </a:lnTo>
                  <a:lnTo>
                    <a:pt x="9919756" y="3530600"/>
                  </a:lnTo>
                  <a:lnTo>
                    <a:pt x="9894918" y="3479800"/>
                  </a:lnTo>
                  <a:lnTo>
                    <a:pt x="9869742" y="3429000"/>
                  </a:lnTo>
                  <a:lnTo>
                    <a:pt x="9844229" y="3378200"/>
                  </a:lnTo>
                  <a:lnTo>
                    <a:pt x="9818381" y="3340100"/>
                  </a:lnTo>
                  <a:lnTo>
                    <a:pt x="9792201" y="3289300"/>
                  </a:lnTo>
                  <a:lnTo>
                    <a:pt x="9765690" y="3238500"/>
                  </a:lnTo>
                  <a:lnTo>
                    <a:pt x="9738852" y="3200400"/>
                  </a:lnTo>
                  <a:lnTo>
                    <a:pt x="9711688" y="3149600"/>
                  </a:lnTo>
                  <a:lnTo>
                    <a:pt x="9684201" y="3111500"/>
                  </a:lnTo>
                  <a:lnTo>
                    <a:pt x="9656393" y="3060700"/>
                  </a:lnTo>
                  <a:lnTo>
                    <a:pt x="9628266" y="3022600"/>
                  </a:lnTo>
                  <a:lnTo>
                    <a:pt x="9599822" y="2971800"/>
                  </a:lnTo>
                  <a:lnTo>
                    <a:pt x="9571064" y="2933700"/>
                  </a:lnTo>
                  <a:lnTo>
                    <a:pt x="9541994" y="2882900"/>
                  </a:lnTo>
                  <a:lnTo>
                    <a:pt x="9512614" y="2844800"/>
                  </a:lnTo>
                  <a:lnTo>
                    <a:pt x="9482926" y="2794000"/>
                  </a:lnTo>
                  <a:lnTo>
                    <a:pt x="9452933" y="2755900"/>
                  </a:lnTo>
                  <a:lnTo>
                    <a:pt x="9422637" y="2717800"/>
                  </a:lnTo>
                  <a:lnTo>
                    <a:pt x="9392040" y="2667000"/>
                  </a:lnTo>
                  <a:lnTo>
                    <a:pt x="9361144" y="2628900"/>
                  </a:lnTo>
                  <a:lnTo>
                    <a:pt x="9329952" y="2590800"/>
                  </a:lnTo>
                  <a:lnTo>
                    <a:pt x="9298466" y="2540000"/>
                  </a:lnTo>
                  <a:lnTo>
                    <a:pt x="9266688" y="2501900"/>
                  </a:lnTo>
                  <a:lnTo>
                    <a:pt x="9234620" y="2463800"/>
                  </a:lnTo>
                  <a:lnTo>
                    <a:pt x="9202265" y="2425700"/>
                  </a:lnTo>
                  <a:lnTo>
                    <a:pt x="9169625" y="2387600"/>
                  </a:lnTo>
                  <a:lnTo>
                    <a:pt x="9136702" y="2336800"/>
                  </a:lnTo>
                  <a:lnTo>
                    <a:pt x="9070016" y="2260600"/>
                  </a:lnTo>
                  <a:lnTo>
                    <a:pt x="9002226" y="2184400"/>
                  </a:lnTo>
                  <a:lnTo>
                    <a:pt x="8933349" y="2108200"/>
                  </a:lnTo>
                  <a:lnTo>
                    <a:pt x="8863404" y="2032000"/>
                  </a:lnTo>
                  <a:lnTo>
                    <a:pt x="8792408" y="1955800"/>
                  </a:lnTo>
                  <a:lnTo>
                    <a:pt x="8756522" y="1930400"/>
                  </a:lnTo>
                  <a:lnTo>
                    <a:pt x="8683984" y="1854200"/>
                  </a:lnTo>
                  <a:lnTo>
                    <a:pt x="8610440" y="1778000"/>
                  </a:lnTo>
                  <a:lnTo>
                    <a:pt x="8573297" y="1752600"/>
                  </a:lnTo>
                  <a:lnTo>
                    <a:pt x="8498279" y="1676400"/>
                  </a:lnTo>
                  <a:lnTo>
                    <a:pt x="8460408" y="1651000"/>
                  </a:lnTo>
                  <a:lnTo>
                    <a:pt x="8383956" y="1574800"/>
                  </a:lnTo>
                  <a:lnTo>
                    <a:pt x="8345379" y="1549400"/>
                  </a:lnTo>
                  <a:lnTo>
                    <a:pt x="8306570" y="1511300"/>
                  </a:lnTo>
                  <a:lnTo>
                    <a:pt x="8267533" y="1485900"/>
                  </a:lnTo>
                  <a:lnTo>
                    <a:pt x="8228269" y="1447800"/>
                  </a:lnTo>
                  <a:lnTo>
                    <a:pt x="8188780" y="1422400"/>
                  </a:lnTo>
                  <a:lnTo>
                    <a:pt x="8149070" y="1384300"/>
                  </a:lnTo>
                  <a:lnTo>
                    <a:pt x="8109139" y="1358900"/>
                  </a:lnTo>
                  <a:lnTo>
                    <a:pt x="8068991" y="1320800"/>
                  </a:lnTo>
                  <a:lnTo>
                    <a:pt x="7988050" y="1270000"/>
                  </a:lnTo>
                  <a:lnTo>
                    <a:pt x="7947263" y="1231900"/>
                  </a:lnTo>
                  <a:lnTo>
                    <a:pt x="7865063" y="1181100"/>
                  </a:lnTo>
                  <a:lnTo>
                    <a:pt x="7823656" y="1143000"/>
                  </a:lnTo>
                  <a:lnTo>
                    <a:pt x="7656032" y="1041400"/>
                  </a:lnTo>
                  <a:lnTo>
                    <a:pt x="7613638" y="1003300"/>
                  </a:lnTo>
                  <a:lnTo>
                    <a:pt x="7267810" y="800100"/>
                  </a:lnTo>
                  <a:lnTo>
                    <a:pt x="7223781" y="787400"/>
                  </a:lnTo>
                  <a:lnTo>
                    <a:pt x="7045982" y="685800"/>
                  </a:lnTo>
                  <a:lnTo>
                    <a:pt x="7001123" y="673100"/>
                  </a:lnTo>
                  <a:lnTo>
                    <a:pt x="6910930" y="622300"/>
                  </a:lnTo>
                  <a:lnTo>
                    <a:pt x="6865601" y="609600"/>
                  </a:lnTo>
                  <a:lnTo>
                    <a:pt x="6774486" y="558800"/>
                  </a:lnTo>
                  <a:lnTo>
                    <a:pt x="6728706" y="546100"/>
                  </a:lnTo>
                  <a:lnTo>
                    <a:pt x="6682780" y="520700"/>
                  </a:lnTo>
                  <a:lnTo>
                    <a:pt x="6636711" y="508000"/>
                  </a:lnTo>
                  <a:lnTo>
                    <a:pt x="6590500" y="482600"/>
                  </a:lnTo>
                  <a:lnTo>
                    <a:pt x="6544151" y="469900"/>
                  </a:lnTo>
                  <a:lnTo>
                    <a:pt x="6497664" y="444500"/>
                  </a:lnTo>
                  <a:lnTo>
                    <a:pt x="6404291" y="419100"/>
                  </a:lnTo>
                  <a:lnTo>
                    <a:pt x="6357408" y="393700"/>
                  </a:lnTo>
                  <a:lnTo>
                    <a:pt x="6263261" y="368300"/>
                  </a:lnTo>
                  <a:lnTo>
                    <a:pt x="6216002" y="342900"/>
                  </a:lnTo>
                  <a:lnTo>
                    <a:pt x="6073508" y="304800"/>
                  </a:lnTo>
                  <a:lnTo>
                    <a:pt x="6025778" y="279400"/>
                  </a:lnTo>
                  <a:lnTo>
                    <a:pt x="5591444" y="165100"/>
                  </a:lnTo>
                  <a:close/>
                </a:path>
                <a:path w="10646410" h="9715500">
                  <a:moveTo>
                    <a:pt x="5346832" y="114300"/>
                  </a:moveTo>
                  <a:lnTo>
                    <a:pt x="2937188" y="114300"/>
                  </a:lnTo>
                  <a:lnTo>
                    <a:pt x="2735811" y="165100"/>
                  </a:lnTo>
                  <a:lnTo>
                    <a:pt x="5542696" y="165100"/>
                  </a:lnTo>
                  <a:lnTo>
                    <a:pt x="5346832" y="114300"/>
                  </a:lnTo>
                  <a:close/>
                </a:path>
                <a:path w="10646410" h="9715500">
                  <a:moveTo>
                    <a:pt x="5199081" y="88900"/>
                  </a:moveTo>
                  <a:lnTo>
                    <a:pt x="3088518" y="88900"/>
                  </a:lnTo>
                  <a:lnTo>
                    <a:pt x="2987607" y="114300"/>
                  </a:lnTo>
                  <a:lnTo>
                    <a:pt x="5297659" y="114300"/>
                  </a:lnTo>
                  <a:lnTo>
                    <a:pt x="5199081" y="88900"/>
                  </a:lnTo>
                  <a:close/>
                </a:path>
                <a:path w="10646410" h="9715500">
                  <a:moveTo>
                    <a:pt x="4951384" y="50800"/>
                  </a:moveTo>
                  <a:lnTo>
                    <a:pt x="3341117" y="50800"/>
                  </a:lnTo>
                  <a:lnTo>
                    <a:pt x="3290569" y="63500"/>
                  </a:lnTo>
                  <a:lnTo>
                    <a:pt x="3240033" y="63500"/>
                  </a:lnTo>
                  <a:lnTo>
                    <a:pt x="3139005" y="88900"/>
                  </a:lnTo>
                  <a:lnTo>
                    <a:pt x="5149680" y="88900"/>
                  </a:lnTo>
                  <a:lnTo>
                    <a:pt x="5100207" y="76200"/>
                  </a:lnTo>
                  <a:lnTo>
                    <a:pt x="5050666" y="76200"/>
                  </a:lnTo>
                  <a:lnTo>
                    <a:pt x="4951384" y="50800"/>
                  </a:lnTo>
                  <a:close/>
                </a:path>
                <a:path w="10646410" h="9715500">
                  <a:moveTo>
                    <a:pt x="4801999" y="38100"/>
                  </a:moveTo>
                  <a:lnTo>
                    <a:pt x="3442239" y="38100"/>
                  </a:lnTo>
                  <a:lnTo>
                    <a:pt x="3391675" y="50800"/>
                  </a:lnTo>
                  <a:lnTo>
                    <a:pt x="4851852" y="50800"/>
                  </a:lnTo>
                  <a:lnTo>
                    <a:pt x="4801999" y="38100"/>
                  </a:lnTo>
                  <a:close/>
                </a:path>
                <a:path w="10646410" h="9715500">
                  <a:moveTo>
                    <a:pt x="4702126" y="25400"/>
                  </a:moveTo>
                  <a:lnTo>
                    <a:pt x="3593954" y="25400"/>
                  </a:lnTo>
                  <a:lnTo>
                    <a:pt x="3543381" y="38100"/>
                  </a:lnTo>
                  <a:lnTo>
                    <a:pt x="4752089" y="38100"/>
                  </a:lnTo>
                  <a:lnTo>
                    <a:pt x="4702126" y="25400"/>
                  </a:lnTo>
                  <a:close/>
                </a:path>
                <a:path w="10646410" h="9715500">
                  <a:moveTo>
                    <a:pt x="4551938" y="12700"/>
                  </a:moveTo>
                  <a:lnTo>
                    <a:pt x="3745653" y="12700"/>
                  </a:lnTo>
                  <a:lnTo>
                    <a:pt x="3695092" y="25400"/>
                  </a:lnTo>
                  <a:lnTo>
                    <a:pt x="4602048" y="25400"/>
                  </a:lnTo>
                  <a:lnTo>
                    <a:pt x="4551938" y="12700"/>
                  </a:lnTo>
                  <a:close/>
                </a:path>
                <a:path w="10646410" h="9715500">
                  <a:moveTo>
                    <a:pt x="4250421" y="0"/>
                  </a:moveTo>
                  <a:lnTo>
                    <a:pt x="4048760" y="0"/>
                  </a:lnTo>
                  <a:lnTo>
                    <a:pt x="3998284" y="12700"/>
                  </a:lnTo>
                  <a:lnTo>
                    <a:pt x="4300764" y="12700"/>
                  </a:lnTo>
                  <a:lnTo>
                    <a:pt x="42504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34FC3EB9-0311-EB22-C684-BB34865B71B1}"/>
                </a:ext>
              </a:extLst>
            </p:cNvPr>
            <p:cNvSpPr/>
            <p:nvPr/>
          </p:nvSpPr>
          <p:spPr>
            <a:xfrm>
              <a:off x="0" y="0"/>
              <a:ext cx="5417185" cy="3417570"/>
            </a:xfrm>
            <a:custGeom>
              <a:avLst/>
              <a:gdLst/>
              <a:ahLst/>
              <a:cxnLst/>
              <a:rect l="l" t="t" r="r" b="b"/>
              <a:pathLst>
                <a:path w="5417185" h="3417570">
                  <a:moveTo>
                    <a:pt x="5416566" y="0"/>
                  </a:moveTo>
                  <a:lnTo>
                    <a:pt x="0" y="0"/>
                  </a:lnTo>
                  <a:lnTo>
                    <a:pt x="0" y="2771425"/>
                  </a:lnTo>
                  <a:lnTo>
                    <a:pt x="33215" y="2795077"/>
                  </a:lnTo>
                  <a:lnTo>
                    <a:pt x="70384" y="2820808"/>
                  </a:lnTo>
                  <a:lnTo>
                    <a:pt x="107862" y="2846024"/>
                  </a:lnTo>
                  <a:lnTo>
                    <a:pt x="145644" y="2870725"/>
                  </a:lnTo>
                  <a:lnTo>
                    <a:pt x="183723" y="2894908"/>
                  </a:lnTo>
                  <a:lnTo>
                    <a:pt x="222094" y="2918570"/>
                  </a:lnTo>
                  <a:lnTo>
                    <a:pt x="260750" y="2941711"/>
                  </a:lnTo>
                  <a:lnTo>
                    <a:pt x="299686" y="2964329"/>
                  </a:lnTo>
                  <a:lnTo>
                    <a:pt x="338895" y="2986420"/>
                  </a:lnTo>
                  <a:lnTo>
                    <a:pt x="378372" y="3007984"/>
                  </a:lnTo>
                  <a:lnTo>
                    <a:pt x="418112" y="3029018"/>
                  </a:lnTo>
                  <a:lnTo>
                    <a:pt x="458107" y="3049521"/>
                  </a:lnTo>
                  <a:lnTo>
                    <a:pt x="498352" y="3069491"/>
                  </a:lnTo>
                  <a:lnTo>
                    <a:pt x="538842" y="3088925"/>
                  </a:lnTo>
                  <a:lnTo>
                    <a:pt x="579570" y="3107821"/>
                  </a:lnTo>
                  <a:lnTo>
                    <a:pt x="620530" y="3126179"/>
                  </a:lnTo>
                  <a:lnTo>
                    <a:pt x="661717" y="3143995"/>
                  </a:lnTo>
                  <a:lnTo>
                    <a:pt x="703124" y="3161268"/>
                  </a:lnTo>
                  <a:lnTo>
                    <a:pt x="744747" y="3177996"/>
                  </a:lnTo>
                  <a:lnTo>
                    <a:pt x="786578" y="3194177"/>
                  </a:lnTo>
                  <a:lnTo>
                    <a:pt x="828611" y="3209810"/>
                  </a:lnTo>
                  <a:lnTo>
                    <a:pt x="870842" y="3224891"/>
                  </a:lnTo>
                  <a:lnTo>
                    <a:pt x="913264" y="3239419"/>
                  </a:lnTo>
                  <a:lnTo>
                    <a:pt x="955872" y="3253393"/>
                  </a:lnTo>
                  <a:lnTo>
                    <a:pt x="998658" y="3266810"/>
                  </a:lnTo>
                  <a:lnTo>
                    <a:pt x="1041618" y="3279669"/>
                  </a:lnTo>
                  <a:lnTo>
                    <a:pt x="1084745" y="3291967"/>
                  </a:lnTo>
                  <a:lnTo>
                    <a:pt x="1128034" y="3303702"/>
                  </a:lnTo>
                  <a:lnTo>
                    <a:pt x="1171479" y="3314873"/>
                  </a:lnTo>
                  <a:lnTo>
                    <a:pt x="1215073" y="3325478"/>
                  </a:lnTo>
                  <a:lnTo>
                    <a:pt x="1258812" y="3335515"/>
                  </a:lnTo>
                  <a:lnTo>
                    <a:pt x="1302688" y="3344981"/>
                  </a:lnTo>
                  <a:lnTo>
                    <a:pt x="1346697" y="3353875"/>
                  </a:lnTo>
                  <a:lnTo>
                    <a:pt x="1390831" y="3362195"/>
                  </a:lnTo>
                  <a:lnTo>
                    <a:pt x="1435086" y="3369939"/>
                  </a:lnTo>
                  <a:lnTo>
                    <a:pt x="1479455" y="3377105"/>
                  </a:lnTo>
                  <a:lnTo>
                    <a:pt x="1523933" y="3383691"/>
                  </a:lnTo>
                  <a:lnTo>
                    <a:pt x="1568513" y="3389695"/>
                  </a:lnTo>
                  <a:lnTo>
                    <a:pt x="1613190" y="3395116"/>
                  </a:lnTo>
                  <a:lnTo>
                    <a:pt x="1657958" y="3399951"/>
                  </a:lnTo>
                  <a:lnTo>
                    <a:pt x="1702811" y="3404198"/>
                  </a:lnTo>
                  <a:lnTo>
                    <a:pt x="1747742" y="3407855"/>
                  </a:lnTo>
                  <a:lnTo>
                    <a:pt x="1792747" y="3410921"/>
                  </a:lnTo>
                  <a:lnTo>
                    <a:pt x="1837819" y="3413394"/>
                  </a:lnTo>
                  <a:lnTo>
                    <a:pt x="1882952" y="3415271"/>
                  </a:lnTo>
                  <a:lnTo>
                    <a:pt x="1928140" y="3416551"/>
                  </a:lnTo>
                  <a:lnTo>
                    <a:pt x="1973378" y="3417232"/>
                  </a:lnTo>
                  <a:lnTo>
                    <a:pt x="2018659" y="3417311"/>
                  </a:lnTo>
                  <a:lnTo>
                    <a:pt x="2063978" y="3416788"/>
                  </a:lnTo>
                  <a:lnTo>
                    <a:pt x="2109329" y="3415659"/>
                  </a:lnTo>
                  <a:lnTo>
                    <a:pt x="2154706" y="3413923"/>
                  </a:lnTo>
                  <a:lnTo>
                    <a:pt x="2200102" y="3411579"/>
                  </a:lnTo>
                  <a:lnTo>
                    <a:pt x="2245513" y="3408623"/>
                  </a:lnTo>
                  <a:lnTo>
                    <a:pt x="2290932" y="3405055"/>
                  </a:lnTo>
                  <a:lnTo>
                    <a:pt x="2336353" y="3400872"/>
                  </a:lnTo>
                  <a:lnTo>
                    <a:pt x="2381770" y="3396072"/>
                  </a:lnTo>
                  <a:lnTo>
                    <a:pt x="2427178" y="3390654"/>
                  </a:lnTo>
                  <a:lnTo>
                    <a:pt x="2472570" y="3384615"/>
                  </a:lnTo>
                  <a:lnTo>
                    <a:pt x="2517941" y="3377954"/>
                  </a:lnTo>
                  <a:lnTo>
                    <a:pt x="2563285" y="3370668"/>
                  </a:lnTo>
                  <a:lnTo>
                    <a:pt x="2608595" y="3362756"/>
                  </a:lnTo>
                  <a:lnTo>
                    <a:pt x="2653866" y="3354215"/>
                  </a:lnTo>
                  <a:lnTo>
                    <a:pt x="2699093" y="3345045"/>
                  </a:lnTo>
                  <a:lnTo>
                    <a:pt x="2744268" y="3335242"/>
                  </a:lnTo>
                  <a:lnTo>
                    <a:pt x="2789387" y="3324805"/>
                  </a:lnTo>
                  <a:lnTo>
                    <a:pt x="2834443" y="3313732"/>
                  </a:lnTo>
                  <a:lnTo>
                    <a:pt x="2879431" y="3302021"/>
                  </a:lnTo>
                  <a:lnTo>
                    <a:pt x="2924344" y="3289671"/>
                  </a:lnTo>
                  <a:lnTo>
                    <a:pt x="2969176" y="3276678"/>
                  </a:lnTo>
                  <a:lnTo>
                    <a:pt x="3013922" y="3263042"/>
                  </a:lnTo>
                  <a:lnTo>
                    <a:pt x="3058577" y="3248759"/>
                  </a:lnTo>
                  <a:lnTo>
                    <a:pt x="3103133" y="3233830"/>
                  </a:lnTo>
                  <a:lnTo>
                    <a:pt x="3147585" y="3218250"/>
                  </a:lnTo>
                  <a:lnTo>
                    <a:pt x="3191927" y="3202019"/>
                  </a:lnTo>
                  <a:lnTo>
                    <a:pt x="3236153" y="3185135"/>
                  </a:lnTo>
                  <a:lnTo>
                    <a:pt x="3280257" y="3167595"/>
                  </a:lnTo>
                  <a:lnTo>
                    <a:pt x="3324234" y="3149398"/>
                  </a:lnTo>
                  <a:lnTo>
                    <a:pt x="3368078" y="3130542"/>
                  </a:lnTo>
                  <a:lnTo>
                    <a:pt x="3411782" y="3111025"/>
                  </a:lnTo>
                  <a:lnTo>
                    <a:pt x="3455341" y="3090844"/>
                  </a:lnTo>
                  <a:lnTo>
                    <a:pt x="3498748" y="3069998"/>
                  </a:lnTo>
                  <a:lnTo>
                    <a:pt x="3541998" y="3048486"/>
                  </a:lnTo>
                  <a:lnTo>
                    <a:pt x="3584947" y="3026376"/>
                  </a:lnTo>
                  <a:lnTo>
                    <a:pt x="3627451" y="3003745"/>
                  </a:lnTo>
                  <a:lnTo>
                    <a:pt x="3669508" y="2980598"/>
                  </a:lnTo>
                  <a:lnTo>
                    <a:pt x="3711118" y="2956941"/>
                  </a:lnTo>
                  <a:lnTo>
                    <a:pt x="3752277" y="2932781"/>
                  </a:lnTo>
                  <a:lnTo>
                    <a:pt x="3792984" y="2908122"/>
                  </a:lnTo>
                  <a:lnTo>
                    <a:pt x="3833237" y="2882971"/>
                  </a:lnTo>
                  <a:lnTo>
                    <a:pt x="3873034" y="2857334"/>
                  </a:lnTo>
                  <a:lnTo>
                    <a:pt x="3912373" y="2831217"/>
                  </a:lnTo>
                  <a:lnTo>
                    <a:pt x="3951252" y="2804625"/>
                  </a:lnTo>
                  <a:lnTo>
                    <a:pt x="3989669" y="2777565"/>
                  </a:lnTo>
                  <a:lnTo>
                    <a:pt x="4027623" y="2750042"/>
                  </a:lnTo>
                  <a:lnTo>
                    <a:pt x="4065111" y="2722063"/>
                  </a:lnTo>
                  <a:lnTo>
                    <a:pt x="4102131" y="2693633"/>
                  </a:lnTo>
                  <a:lnTo>
                    <a:pt x="4138682" y="2664758"/>
                  </a:lnTo>
                  <a:lnTo>
                    <a:pt x="4174761" y="2635444"/>
                  </a:lnTo>
                  <a:lnTo>
                    <a:pt x="4210367" y="2605696"/>
                  </a:lnTo>
                  <a:lnTo>
                    <a:pt x="4245498" y="2575522"/>
                  </a:lnTo>
                  <a:lnTo>
                    <a:pt x="4280151" y="2544926"/>
                  </a:lnTo>
                  <a:lnTo>
                    <a:pt x="4314325" y="2513915"/>
                  </a:lnTo>
                  <a:lnTo>
                    <a:pt x="4348017" y="2482495"/>
                  </a:lnTo>
                  <a:lnTo>
                    <a:pt x="4381227" y="2450671"/>
                  </a:lnTo>
                  <a:lnTo>
                    <a:pt x="4413952" y="2418449"/>
                  </a:lnTo>
                  <a:lnTo>
                    <a:pt x="4446190" y="2385836"/>
                  </a:lnTo>
                  <a:lnTo>
                    <a:pt x="4477938" y="2352836"/>
                  </a:lnTo>
                  <a:lnTo>
                    <a:pt x="4509196" y="2319457"/>
                  </a:lnTo>
                  <a:lnTo>
                    <a:pt x="4539961" y="2285704"/>
                  </a:lnTo>
                  <a:lnTo>
                    <a:pt x="4570232" y="2251582"/>
                  </a:lnTo>
                  <a:lnTo>
                    <a:pt x="4600006" y="2217098"/>
                  </a:lnTo>
                  <a:lnTo>
                    <a:pt x="4629281" y="2182258"/>
                  </a:lnTo>
                  <a:lnTo>
                    <a:pt x="4658056" y="2147068"/>
                  </a:lnTo>
                  <a:lnTo>
                    <a:pt x="4686328" y="2111532"/>
                  </a:lnTo>
                  <a:lnTo>
                    <a:pt x="4714096" y="2075658"/>
                  </a:lnTo>
                  <a:lnTo>
                    <a:pt x="4741357" y="2039452"/>
                  </a:lnTo>
                  <a:lnTo>
                    <a:pt x="4768110" y="2002918"/>
                  </a:lnTo>
                  <a:lnTo>
                    <a:pt x="4794353" y="1966064"/>
                  </a:lnTo>
                  <a:lnTo>
                    <a:pt x="4820084" y="1928895"/>
                  </a:lnTo>
                  <a:lnTo>
                    <a:pt x="4845301" y="1891416"/>
                  </a:lnTo>
                  <a:lnTo>
                    <a:pt x="4870002" y="1853634"/>
                  </a:lnTo>
                  <a:lnTo>
                    <a:pt x="4894185" y="1815555"/>
                  </a:lnTo>
                  <a:lnTo>
                    <a:pt x="4917848" y="1777185"/>
                  </a:lnTo>
                  <a:lnTo>
                    <a:pt x="4940989" y="1738529"/>
                  </a:lnTo>
                  <a:lnTo>
                    <a:pt x="4963606" y="1699593"/>
                  </a:lnTo>
                  <a:lnTo>
                    <a:pt x="4985698" y="1660383"/>
                  </a:lnTo>
                  <a:lnTo>
                    <a:pt x="5007262" y="1620906"/>
                  </a:lnTo>
                  <a:lnTo>
                    <a:pt x="5028297" y="1581167"/>
                  </a:lnTo>
                  <a:lnTo>
                    <a:pt x="5048800" y="1541172"/>
                  </a:lnTo>
                  <a:lnTo>
                    <a:pt x="5068769" y="1500926"/>
                  </a:lnTo>
                  <a:lnTo>
                    <a:pt x="5088203" y="1460437"/>
                  </a:lnTo>
                  <a:lnTo>
                    <a:pt x="5107100" y="1419709"/>
                  </a:lnTo>
                  <a:lnTo>
                    <a:pt x="5125458" y="1378748"/>
                  </a:lnTo>
                  <a:lnTo>
                    <a:pt x="5143274" y="1337561"/>
                  </a:lnTo>
                  <a:lnTo>
                    <a:pt x="5160548" y="1296154"/>
                  </a:lnTo>
                  <a:lnTo>
                    <a:pt x="5177276" y="1254532"/>
                  </a:lnTo>
                  <a:lnTo>
                    <a:pt x="5193458" y="1212701"/>
                  </a:lnTo>
                  <a:lnTo>
                    <a:pt x="5209090" y="1170667"/>
                  </a:lnTo>
                  <a:lnTo>
                    <a:pt x="5224172" y="1128436"/>
                  </a:lnTo>
                  <a:lnTo>
                    <a:pt x="5238700" y="1086014"/>
                  </a:lnTo>
                  <a:lnTo>
                    <a:pt x="5252674" y="1043407"/>
                  </a:lnTo>
                  <a:lnTo>
                    <a:pt x="5266092" y="1000620"/>
                  </a:lnTo>
                  <a:lnTo>
                    <a:pt x="5278951" y="957660"/>
                  </a:lnTo>
                  <a:lnTo>
                    <a:pt x="5291249" y="914533"/>
                  </a:lnTo>
                  <a:lnTo>
                    <a:pt x="5302985" y="871244"/>
                  </a:lnTo>
                  <a:lnTo>
                    <a:pt x="5314156" y="827799"/>
                  </a:lnTo>
                  <a:lnTo>
                    <a:pt x="5324761" y="784205"/>
                  </a:lnTo>
                  <a:lnTo>
                    <a:pt x="5334798" y="740467"/>
                  </a:lnTo>
                  <a:lnTo>
                    <a:pt x="5344264" y="696590"/>
                  </a:lnTo>
                  <a:lnTo>
                    <a:pt x="5353159" y="652582"/>
                  </a:lnTo>
                  <a:lnTo>
                    <a:pt x="5361479" y="608447"/>
                  </a:lnTo>
                  <a:lnTo>
                    <a:pt x="5369223" y="564192"/>
                  </a:lnTo>
                  <a:lnTo>
                    <a:pt x="5376390" y="519823"/>
                  </a:lnTo>
                  <a:lnTo>
                    <a:pt x="5382976" y="475345"/>
                  </a:lnTo>
                  <a:lnTo>
                    <a:pt x="5388981" y="430765"/>
                  </a:lnTo>
                  <a:lnTo>
                    <a:pt x="5394401" y="386088"/>
                  </a:lnTo>
                  <a:lnTo>
                    <a:pt x="5399237" y="341320"/>
                  </a:lnTo>
                  <a:lnTo>
                    <a:pt x="5403484" y="296468"/>
                  </a:lnTo>
                  <a:lnTo>
                    <a:pt x="5407142" y="251536"/>
                  </a:lnTo>
                  <a:lnTo>
                    <a:pt x="5410208" y="206531"/>
                  </a:lnTo>
                  <a:lnTo>
                    <a:pt x="5412681" y="161460"/>
                  </a:lnTo>
                  <a:lnTo>
                    <a:pt x="5414559" y="116327"/>
                  </a:lnTo>
                  <a:lnTo>
                    <a:pt x="5415839" y="71138"/>
                  </a:lnTo>
                  <a:lnTo>
                    <a:pt x="5416520" y="25900"/>
                  </a:lnTo>
                  <a:lnTo>
                    <a:pt x="5416566" y="0"/>
                  </a:lnTo>
                  <a:close/>
                </a:path>
              </a:pathLst>
            </a:custGeom>
            <a:solidFill>
              <a:srgbClr val="91C2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7">
              <a:extLst>
                <a:ext uri="{FF2B5EF4-FFF2-40B4-BE49-F238E27FC236}">
                  <a16:creationId xmlns:a16="http://schemas.microsoft.com/office/drawing/2014/main" id="{DB3DA91B-7312-B316-8FE4-2718CB8D710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1309" y="4041099"/>
              <a:ext cx="3277247" cy="4914900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38D0B279-D4EC-EA98-31F3-DC086561D76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0725" y="4234122"/>
              <a:ext cx="3780816" cy="5486978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FB5A632B-D46F-0F5C-A9AD-34D41C8330C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4558" y="7436548"/>
              <a:ext cx="1610642" cy="1964715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76E9C788-03B8-7AE3-7114-F63573D98A9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7140" y="8949308"/>
              <a:ext cx="1288506" cy="1597354"/>
            </a:xfrm>
            <a:prstGeom prst="rect">
              <a:avLst/>
            </a:prstGeom>
          </p:spPr>
        </p:pic>
        <p:pic>
          <p:nvPicPr>
            <p:cNvPr id="12" name="object 11">
              <a:extLst>
                <a:ext uri="{FF2B5EF4-FFF2-40B4-BE49-F238E27FC236}">
                  <a16:creationId xmlns:a16="http://schemas.microsoft.com/office/drawing/2014/main" id="{31433D42-12FB-DF27-0580-4D835A4AC0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51969" y="8298480"/>
              <a:ext cx="1448510" cy="2236942"/>
            </a:xfrm>
            <a:prstGeom prst="rect">
              <a:avLst/>
            </a:prstGeom>
          </p:spPr>
        </p:pic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D322945C-6582-A3C4-C36D-5D1592EF4163}"/>
                </a:ext>
              </a:extLst>
            </p:cNvPr>
            <p:cNvSpPr/>
            <p:nvPr/>
          </p:nvSpPr>
          <p:spPr>
            <a:xfrm>
              <a:off x="0" y="0"/>
              <a:ext cx="1761489" cy="11308715"/>
            </a:xfrm>
            <a:custGeom>
              <a:avLst/>
              <a:gdLst/>
              <a:ahLst/>
              <a:cxnLst/>
              <a:rect l="l" t="t" r="r" b="b"/>
              <a:pathLst>
                <a:path w="1761489" h="11308715">
                  <a:moveTo>
                    <a:pt x="176106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1066" y="11308556"/>
                  </a:lnTo>
                  <a:lnTo>
                    <a:pt x="1761066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31C78295-B569-CEB3-F2C4-4E700AD0B4A3}"/>
                </a:ext>
              </a:extLst>
            </p:cNvPr>
            <p:cNvSpPr/>
            <p:nvPr/>
          </p:nvSpPr>
          <p:spPr>
            <a:xfrm>
              <a:off x="307594" y="4911718"/>
              <a:ext cx="1146175" cy="1485265"/>
            </a:xfrm>
            <a:custGeom>
              <a:avLst/>
              <a:gdLst/>
              <a:ahLst/>
              <a:cxnLst/>
              <a:rect l="l" t="t" r="r" b="b"/>
              <a:pathLst>
                <a:path w="1146175" h="1485264">
                  <a:moveTo>
                    <a:pt x="384683" y="1354239"/>
                  </a:moveTo>
                  <a:lnTo>
                    <a:pt x="384505" y="1347050"/>
                  </a:lnTo>
                  <a:lnTo>
                    <a:pt x="382879" y="1332661"/>
                  </a:lnTo>
                  <a:lnTo>
                    <a:pt x="233273" y="1332661"/>
                  </a:lnTo>
                  <a:lnTo>
                    <a:pt x="222491" y="1375803"/>
                  </a:lnTo>
                  <a:lnTo>
                    <a:pt x="339001" y="1375803"/>
                  </a:lnTo>
                  <a:lnTo>
                    <a:pt x="335280" y="1386979"/>
                  </a:lnTo>
                  <a:lnTo>
                    <a:pt x="309486" y="1422361"/>
                  </a:lnTo>
                  <a:lnTo>
                    <a:pt x="270992" y="1440370"/>
                  </a:lnTo>
                  <a:lnTo>
                    <a:pt x="253784" y="1441983"/>
                  </a:lnTo>
                  <a:lnTo>
                    <a:pt x="245084" y="1441577"/>
                  </a:lnTo>
                  <a:lnTo>
                    <a:pt x="205320" y="1427505"/>
                  </a:lnTo>
                  <a:lnTo>
                    <a:pt x="176377" y="1395653"/>
                  </a:lnTo>
                  <a:lnTo>
                    <a:pt x="166039" y="1354239"/>
                  </a:lnTo>
                  <a:lnTo>
                    <a:pt x="166446" y="1345539"/>
                  </a:lnTo>
                  <a:lnTo>
                    <a:pt x="180822" y="1305775"/>
                  </a:lnTo>
                  <a:lnTo>
                    <a:pt x="212623" y="1276845"/>
                  </a:lnTo>
                  <a:lnTo>
                    <a:pt x="253784" y="1266494"/>
                  </a:lnTo>
                  <a:lnTo>
                    <a:pt x="262483" y="1266913"/>
                  </a:lnTo>
                  <a:lnTo>
                    <a:pt x="302552" y="1281277"/>
                  </a:lnTo>
                  <a:lnTo>
                    <a:pt x="315988" y="1292390"/>
                  </a:lnTo>
                  <a:lnTo>
                    <a:pt x="346202" y="1261808"/>
                  </a:lnTo>
                  <a:lnTo>
                    <a:pt x="304838" y="1233589"/>
                  </a:lnTo>
                  <a:lnTo>
                    <a:pt x="267220" y="1223987"/>
                  </a:lnTo>
                  <a:lnTo>
                    <a:pt x="253784" y="1223340"/>
                  </a:lnTo>
                  <a:lnTo>
                    <a:pt x="240487" y="1223987"/>
                  </a:lnTo>
                  <a:lnTo>
                    <a:pt x="202895" y="1233589"/>
                  </a:lnTo>
                  <a:lnTo>
                    <a:pt x="161175" y="1261630"/>
                  </a:lnTo>
                  <a:lnTo>
                    <a:pt x="133121" y="1303350"/>
                  </a:lnTo>
                  <a:lnTo>
                    <a:pt x="123520" y="1340942"/>
                  </a:lnTo>
                  <a:lnTo>
                    <a:pt x="122872" y="1354239"/>
                  </a:lnTo>
                  <a:lnTo>
                    <a:pt x="123520" y="1367536"/>
                  </a:lnTo>
                  <a:lnTo>
                    <a:pt x="133121" y="1405115"/>
                  </a:lnTo>
                  <a:lnTo>
                    <a:pt x="161175" y="1446834"/>
                  </a:lnTo>
                  <a:lnTo>
                    <a:pt x="202895" y="1474889"/>
                  </a:lnTo>
                  <a:lnTo>
                    <a:pt x="240487" y="1484490"/>
                  </a:lnTo>
                  <a:lnTo>
                    <a:pt x="253784" y="1485138"/>
                  </a:lnTo>
                  <a:lnTo>
                    <a:pt x="267081" y="1484490"/>
                  </a:lnTo>
                  <a:lnTo>
                    <a:pt x="304660" y="1474889"/>
                  </a:lnTo>
                  <a:lnTo>
                    <a:pt x="346379" y="1446834"/>
                  </a:lnTo>
                  <a:lnTo>
                    <a:pt x="374421" y="1405115"/>
                  </a:lnTo>
                  <a:lnTo>
                    <a:pt x="384035" y="1367536"/>
                  </a:lnTo>
                  <a:lnTo>
                    <a:pt x="384683" y="1354239"/>
                  </a:lnTo>
                  <a:close/>
                </a:path>
                <a:path w="1146175" h="1485264">
                  <a:moveTo>
                    <a:pt x="696455" y="1261821"/>
                  </a:moveTo>
                  <a:lnTo>
                    <a:pt x="654748" y="1233589"/>
                  </a:lnTo>
                  <a:lnTo>
                    <a:pt x="617118" y="1223975"/>
                  </a:lnTo>
                  <a:lnTo>
                    <a:pt x="603681" y="1223340"/>
                  </a:lnTo>
                  <a:lnTo>
                    <a:pt x="590384" y="1223975"/>
                  </a:lnTo>
                  <a:lnTo>
                    <a:pt x="552805" y="1233589"/>
                  </a:lnTo>
                  <a:lnTo>
                    <a:pt x="511086" y="1261643"/>
                  </a:lnTo>
                  <a:lnTo>
                    <a:pt x="483031" y="1303362"/>
                  </a:lnTo>
                  <a:lnTo>
                    <a:pt x="473417" y="1340942"/>
                  </a:lnTo>
                  <a:lnTo>
                    <a:pt x="472782" y="1354239"/>
                  </a:lnTo>
                  <a:lnTo>
                    <a:pt x="473417" y="1367523"/>
                  </a:lnTo>
                  <a:lnTo>
                    <a:pt x="483031" y="1405128"/>
                  </a:lnTo>
                  <a:lnTo>
                    <a:pt x="511086" y="1446834"/>
                  </a:lnTo>
                  <a:lnTo>
                    <a:pt x="552805" y="1474876"/>
                  </a:lnTo>
                  <a:lnTo>
                    <a:pt x="590384" y="1484490"/>
                  </a:lnTo>
                  <a:lnTo>
                    <a:pt x="603681" y="1485138"/>
                  </a:lnTo>
                  <a:lnTo>
                    <a:pt x="617118" y="1484490"/>
                  </a:lnTo>
                  <a:lnTo>
                    <a:pt x="654748" y="1474876"/>
                  </a:lnTo>
                  <a:lnTo>
                    <a:pt x="696455" y="1446657"/>
                  </a:lnTo>
                  <a:lnTo>
                    <a:pt x="665899" y="1416456"/>
                  </a:lnTo>
                  <a:lnTo>
                    <a:pt x="659396" y="1422361"/>
                  </a:lnTo>
                  <a:lnTo>
                    <a:pt x="652500" y="1427505"/>
                  </a:lnTo>
                  <a:lnTo>
                    <a:pt x="612533" y="1441577"/>
                  </a:lnTo>
                  <a:lnTo>
                    <a:pt x="603681" y="1441983"/>
                  </a:lnTo>
                  <a:lnTo>
                    <a:pt x="594982" y="1441577"/>
                  </a:lnTo>
                  <a:lnTo>
                    <a:pt x="555218" y="1427505"/>
                  </a:lnTo>
                  <a:lnTo>
                    <a:pt x="526288" y="1395641"/>
                  </a:lnTo>
                  <a:lnTo>
                    <a:pt x="515937" y="1354239"/>
                  </a:lnTo>
                  <a:lnTo>
                    <a:pt x="516343" y="1345539"/>
                  </a:lnTo>
                  <a:lnTo>
                    <a:pt x="530720" y="1305775"/>
                  </a:lnTo>
                  <a:lnTo>
                    <a:pt x="562521" y="1276845"/>
                  </a:lnTo>
                  <a:lnTo>
                    <a:pt x="603681" y="1266494"/>
                  </a:lnTo>
                  <a:lnTo>
                    <a:pt x="612533" y="1266901"/>
                  </a:lnTo>
                  <a:lnTo>
                    <a:pt x="652500" y="1281277"/>
                  </a:lnTo>
                  <a:lnTo>
                    <a:pt x="665899" y="1292377"/>
                  </a:lnTo>
                  <a:lnTo>
                    <a:pt x="696455" y="1261821"/>
                  </a:lnTo>
                  <a:close/>
                </a:path>
                <a:path w="1146175" h="1485264">
                  <a:moveTo>
                    <a:pt x="807351" y="365099"/>
                  </a:moveTo>
                  <a:lnTo>
                    <a:pt x="769848" y="331393"/>
                  </a:lnTo>
                  <a:lnTo>
                    <a:pt x="727329" y="303923"/>
                  </a:lnTo>
                  <a:lnTo>
                    <a:pt x="680516" y="283400"/>
                  </a:lnTo>
                  <a:lnTo>
                    <a:pt x="630123" y="270560"/>
                  </a:lnTo>
                  <a:lnTo>
                    <a:pt x="576884" y="266115"/>
                  </a:lnTo>
                  <a:lnTo>
                    <a:pt x="529920" y="269557"/>
                  </a:lnTo>
                  <a:lnTo>
                    <a:pt x="485101" y="279565"/>
                  </a:lnTo>
                  <a:lnTo>
                    <a:pt x="442912" y="295643"/>
                  </a:lnTo>
                  <a:lnTo>
                    <a:pt x="403847" y="317309"/>
                  </a:lnTo>
                  <a:lnTo>
                    <a:pt x="368388" y="344055"/>
                  </a:lnTo>
                  <a:lnTo>
                    <a:pt x="337045" y="375399"/>
                  </a:lnTo>
                  <a:lnTo>
                    <a:pt x="310299" y="410857"/>
                  </a:lnTo>
                  <a:lnTo>
                    <a:pt x="288632" y="449922"/>
                  </a:lnTo>
                  <a:lnTo>
                    <a:pt x="272554" y="492112"/>
                  </a:lnTo>
                  <a:lnTo>
                    <a:pt x="262547" y="536930"/>
                  </a:lnTo>
                  <a:lnTo>
                    <a:pt x="259105" y="583882"/>
                  </a:lnTo>
                  <a:lnTo>
                    <a:pt x="262547" y="630847"/>
                  </a:lnTo>
                  <a:lnTo>
                    <a:pt x="272554" y="675665"/>
                  </a:lnTo>
                  <a:lnTo>
                    <a:pt x="288632" y="717854"/>
                  </a:lnTo>
                  <a:lnTo>
                    <a:pt x="310299" y="756920"/>
                  </a:lnTo>
                  <a:lnTo>
                    <a:pt x="337045" y="792365"/>
                  </a:lnTo>
                  <a:lnTo>
                    <a:pt x="368388" y="823722"/>
                  </a:lnTo>
                  <a:lnTo>
                    <a:pt x="403847" y="850468"/>
                  </a:lnTo>
                  <a:lnTo>
                    <a:pt x="442912" y="872134"/>
                  </a:lnTo>
                  <a:lnTo>
                    <a:pt x="485101" y="888212"/>
                  </a:lnTo>
                  <a:lnTo>
                    <a:pt x="529920" y="898220"/>
                  </a:lnTo>
                  <a:lnTo>
                    <a:pt x="576884" y="901661"/>
                  </a:lnTo>
                  <a:lnTo>
                    <a:pt x="630123" y="897216"/>
                  </a:lnTo>
                  <a:lnTo>
                    <a:pt x="680516" y="884377"/>
                  </a:lnTo>
                  <a:lnTo>
                    <a:pt x="727329" y="863854"/>
                  </a:lnTo>
                  <a:lnTo>
                    <a:pt x="769848" y="836383"/>
                  </a:lnTo>
                  <a:lnTo>
                    <a:pt x="807351" y="802678"/>
                  </a:lnTo>
                  <a:lnTo>
                    <a:pt x="738746" y="734060"/>
                  </a:lnTo>
                  <a:lnTo>
                    <a:pt x="705434" y="763422"/>
                  </a:lnTo>
                  <a:lnTo>
                    <a:pt x="666673" y="785672"/>
                  </a:lnTo>
                  <a:lnTo>
                    <a:pt x="623481" y="799769"/>
                  </a:lnTo>
                  <a:lnTo>
                    <a:pt x="576884" y="804697"/>
                  </a:lnTo>
                  <a:lnTo>
                    <a:pt x="532384" y="800201"/>
                  </a:lnTo>
                  <a:lnTo>
                    <a:pt x="490931" y="787336"/>
                  </a:lnTo>
                  <a:lnTo>
                    <a:pt x="453428" y="766978"/>
                  </a:lnTo>
                  <a:lnTo>
                    <a:pt x="420751" y="740016"/>
                  </a:lnTo>
                  <a:lnTo>
                    <a:pt x="393788" y="707339"/>
                  </a:lnTo>
                  <a:lnTo>
                    <a:pt x="373430" y="669836"/>
                  </a:lnTo>
                  <a:lnTo>
                    <a:pt x="360553" y="628383"/>
                  </a:lnTo>
                  <a:lnTo>
                    <a:pt x="356069" y="583882"/>
                  </a:lnTo>
                  <a:lnTo>
                    <a:pt x="360553" y="539381"/>
                  </a:lnTo>
                  <a:lnTo>
                    <a:pt x="373430" y="497941"/>
                  </a:lnTo>
                  <a:lnTo>
                    <a:pt x="393788" y="460438"/>
                  </a:lnTo>
                  <a:lnTo>
                    <a:pt x="420751" y="427748"/>
                  </a:lnTo>
                  <a:lnTo>
                    <a:pt x="453428" y="400799"/>
                  </a:lnTo>
                  <a:lnTo>
                    <a:pt x="490931" y="380441"/>
                  </a:lnTo>
                  <a:lnTo>
                    <a:pt x="532384" y="367576"/>
                  </a:lnTo>
                  <a:lnTo>
                    <a:pt x="576884" y="363080"/>
                  </a:lnTo>
                  <a:lnTo>
                    <a:pt x="623481" y="368007"/>
                  </a:lnTo>
                  <a:lnTo>
                    <a:pt x="666673" y="382104"/>
                  </a:lnTo>
                  <a:lnTo>
                    <a:pt x="705434" y="404355"/>
                  </a:lnTo>
                  <a:lnTo>
                    <a:pt x="738746" y="433705"/>
                  </a:lnTo>
                  <a:lnTo>
                    <a:pt x="807351" y="365099"/>
                  </a:lnTo>
                  <a:close/>
                </a:path>
                <a:path w="1146175" h="1485264">
                  <a:moveTo>
                    <a:pt x="954659" y="1228725"/>
                  </a:moveTo>
                  <a:lnTo>
                    <a:pt x="911504" y="1228725"/>
                  </a:lnTo>
                  <a:lnTo>
                    <a:pt x="911504" y="1480464"/>
                  </a:lnTo>
                  <a:lnTo>
                    <a:pt x="954659" y="1480464"/>
                  </a:lnTo>
                  <a:lnTo>
                    <a:pt x="954659" y="1228725"/>
                  </a:lnTo>
                  <a:close/>
                </a:path>
                <a:path w="1146175" h="1485264">
                  <a:moveTo>
                    <a:pt x="1022985" y="1228725"/>
                  </a:moveTo>
                  <a:lnTo>
                    <a:pt x="979843" y="1228725"/>
                  </a:lnTo>
                  <a:lnTo>
                    <a:pt x="979843" y="1480464"/>
                  </a:lnTo>
                  <a:lnTo>
                    <a:pt x="1022985" y="1480464"/>
                  </a:lnTo>
                  <a:lnTo>
                    <a:pt x="1022985" y="1228725"/>
                  </a:lnTo>
                  <a:close/>
                </a:path>
                <a:path w="1146175" h="1485264">
                  <a:moveTo>
                    <a:pt x="1145870" y="572935"/>
                  </a:moveTo>
                  <a:lnTo>
                    <a:pt x="1145717" y="559917"/>
                  </a:lnTo>
                  <a:lnTo>
                    <a:pt x="1145273" y="546976"/>
                  </a:lnTo>
                  <a:lnTo>
                    <a:pt x="1144536" y="534123"/>
                  </a:lnTo>
                  <a:lnTo>
                    <a:pt x="1143533" y="521335"/>
                  </a:lnTo>
                  <a:lnTo>
                    <a:pt x="1143317" y="521335"/>
                  </a:lnTo>
                  <a:lnTo>
                    <a:pt x="1143317" y="518579"/>
                  </a:lnTo>
                  <a:lnTo>
                    <a:pt x="576707" y="518579"/>
                  </a:lnTo>
                  <a:lnTo>
                    <a:pt x="576707" y="620890"/>
                  </a:lnTo>
                  <a:lnTo>
                    <a:pt x="1038567" y="620890"/>
                  </a:lnTo>
                  <a:lnTo>
                    <a:pt x="1031468" y="667346"/>
                  </a:lnTo>
                  <a:lnTo>
                    <a:pt x="1019924" y="712203"/>
                  </a:lnTo>
                  <a:lnTo>
                    <a:pt x="1004189" y="755192"/>
                  </a:lnTo>
                  <a:lnTo>
                    <a:pt x="984465" y="796099"/>
                  </a:lnTo>
                  <a:lnTo>
                    <a:pt x="961021" y="834682"/>
                  </a:lnTo>
                  <a:lnTo>
                    <a:pt x="934072" y="870712"/>
                  </a:lnTo>
                  <a:lnTo>
                    <a:pt x="903871" y="903935"/>
                  </a:lnTo>
                  <a:lnTo>
                    <a:pt x="870635" y="934135"/>
                  </a:lnTo>
                  <a:lnTo>
                    <a:pt x="834605" y="961085"/>
                  </a:lnTo>
                  <a:lnTo>
                    <a:pt x="796010" y="984516"/>
                  </a:lnTo>
                  <a:lnTo>
                    <a:pt x="755103" y="1004227"/>
                  </a:lnTo>
                  <a:lnTo>
                    <a:pt x="712101" y="1019962"/>
                  </a:lnTo>
                  <a:lnTo>
                    <a:pt x="667245" y="1031494"/>
                  </a:lnTo>
                  <a:lnTo>
                    <a:pt x="620788" y="1038580"/>
                  </a:lnTo>
                  <a:lnTo>
                    <a:pt x="572935" y="1040993"/>
                  </a:lnTo>
                  <a:lnTo>
                    <a:pt x="525068" y="1038580"/>
                  </a:lnTo>
                  <a:lnTo>
                    <a:pt x="478599" y="1031494"/>
                  </a:lnTo>
                  <a:lnTo>
                    <a:pt x="433743" y="1019949"/>
                  </a:lnTo>
                  <a:lnTo>
                    <a:pt x="390740" y="1004214"/>
                  </a:lnTo>
                  <a:lnTo>
                    <a:pt x="349821" y="984504"/>
                  </a:lnTo>
                  <a:lnTo>
                    <a:pt x="311226" y="961059"/>
                  </a:lnTo>
                  <a:lnTo>
                    <a:pt x="275196" y="934110"/>
                  </a:lnTo>
                  <a:lnTo>
                    <a:pt x="241960" y="903909"/>
                  </a:lnTo>
                  <a:lnTo>
                    <a:pt x="211747" y="870661"/>
                  </a:lnTo>
                  <a:lnTo>
                    <a:pt x="184797" y="834631"/>
                  </a:lnTo>
                  <a:lnTo>
                    <a:pt x="161353" y="796036"/>
                  </a:lnTo>
                  <a:lnTo>
                    <a:pt x="141643" y="755116"/>
                  </a:lnTo>
                  <a:lnTo>
                    <a:pt x="125907" y="712114"/>
                  </a:lnTo>
                  <a:lnTo>
                    <a:pt x="114376" y="667258"/>
                  </a:lnTo>
                  <a:lnTo>
                    <a:pt x="107276" y="620788"/>
                  </a:lnTo>
                  <a:lnTo>
                    <a:pt x="104863" y="572935"/>
                  </a:lnTo>
                  <a:lnTo>
                    <a:pt x="107276" y="525068"/>
                  </a:lnTo>
                  <a:lnTo>
                    <a:pt x="114376" y="478599"/>
                  </a:lnTo>
                  <a:lnTo>
                    <a:pt x="125907" y="433743"/>
                  </a:lnTo>
                  <a:lnTo>
                    <a:pt x="141643" y="390740"/>
                  </a:lnTo>
                  <a:lnTo>
                    <a:pt x="161353" y="349821"/>
                  </a:lnTo>
                  <a:lnTo>
                    <a:pt x="184797" y="311226"/>
                  </a:lnTo>
                  <a:lnTo>
                    <a:pt x="211747" y="275196"/>
                  </a:lnTo>
                  <a:lnTo>
                    <a:pt x="241960" y="241960"/>
                  </a:lnTo>
                  <a:lnTo>
                    <a:pt x="275196" y="211747"/>
                  </a:lnTo>
                  <a:lnTo>
                    <a:pt x="311226" y="184797"/>
                  </a:lnTo>
                  <a:lnTo>
                    <a:pt x="349821" y="161353"/>
                  </a:lnTo>
                  <a:lnTo>
                    <a:pt x="390740" y="141643"/>
                  </a:lnTo>
                  <a:lnTo>
                    <a:pt x="433743" y="125907"/>
                  </a:lnTo>
                  <a:lnTo>
                    <a:pt x="478599" y="114376"/>
                  </a:lnTo>
                  <a:lnTo>
                    <a:pt x="525068" y="107276"/>
                  </a:lnTo>
                  <a:lnTo>
                    <a:pt x="572935" y="104863"/>
                  </a:lnTo>
                  <a:lnTo>
                    <a:pt x="627519" y="108013"/>
                  </a:lnTo>
                  <a:lnTo>
                    <a:pt x="680250" y="117221"/>
                  </a:lnTo>
                  <a:lnTo>
                    <a:pt x="730796" y="132143"/>
                  </a:lnTo>
                  <a:lnTo>
                    <a:pt x="778776" y="152438"/>
                  </a:lnTo>
                  <a:lnTo>
                    <a:pt x="823849" y="177736"/>
                  </a:lnTo>
                  <a:lnTo>
                    <a:pt x="865682" y="207683"/>
                  </a:lnTo>
                  <a:lnTo>
                    <a:pt x="903909" y="241960"/>
                  </a:lnTo>
                  <a:lnTo>
                    <a:pt x="978065" y="167805"/>
                  </a:lnTo>
                  <a:lnTo>
                    <a:pt x="942073" y="134734"/>
                  </a:lnTo>
                  <a:lnTo>
                    <a:pt x="903351" y="104813"/>
                  </a:lnTo>
                  <a:lnTo>
                    <a:pt x="862101" y="78219"/>
                  </a:lnTo>
                  <a:lnTo>
                    <a:pt x="818540" y="55156"/>
                  </a:lnTo>
                  <a:lnTo>
                    <a:pt x="772845" y="35839"/>
                  </a:lnTo>
                  <a:lnTo>
                    <a:pt x="725246" y="20459"/>
                  </a:lnTo>
                  <a:lnTo>
                    <a:pt x="675919" y="9220"/>
                  </a:lnTo>
                  <a:lnTo>
                    <a:pt x="625081" y="2336"/>
                  </a:lnTo>
                  <a:lnTo>
                    <a:pt x="572935" y="0"/>
                  </a:lnTo>
                  <a:lnTo>
                    <a:pt x="525945" y="1892"/>
                  </a:lnTo>
                  <a:lnTo>
                    <a:pt x="479996" y="7493"/>
                  </a:lnTo>
                  <a:lnTo>
                    <a:pt x="435254" y="16649"/>
                  </a:lnTo>
                  <a:lnTo>
                    <a:pt x="391845" y="29210"/>
                  </a:lnTo>
                  <a:lnTo>
                    <a:pt x="349923" y="45021"/>
                  </a:lnTo>
                  <a:lnTo>
                    <a:pt x="309638" y="63944"/>
                  </a:lnTo>
                  <a:lnTo>
                    <a:pt x="271132" y="85839"/>
                  </a:lnTo>
                  <a:lnTo>
                    <a:pt x="234569" y="110540"/>
                  </a:lnTo>
                  <a:lnTo>
                    <a:pt x="200075" y="137909"/>
                  </a:lnTo>
                  <a:lnTo>
                    <a:pt x="167805" y="167805"/>
                  </a:lnTo>
                  <a:lnTo>
                    <a:pt x="137909" y="200075"/>
                  </a:lnTo>
                  <a:lnTo>
                    <a:pt x="110540" y="234569"/>
                  </a:lnTo>
                  <a:lnTo>
                    <a:pt x="85839" y="271132"/>
                  </a:lnTo>
                  <a:lnTo>
                    <a:pt x="63944" y="309638"/>
                  </a:lnTo>
                  <a:lnTo>
                    <a:pt x="45021" y="349923"/>
                  </a:lnTo>
                  <a:lnTo>
                    <a:pt x="29210" y="391845"/>
                  </a:lnTo>
                  <a:lnTo>
                    <a:pt x="16649" y="435254"/>
                  </a:lnTo>
                  <a:lnTo>
                    <a:pt x="7493" y="479996"/>
                  </a:lnTo>
                  <a:lnTo>
                    <a:pt x="1892" y="525945"/>
                  </a:lnTo>
                  <a:lnTo>
                    <a:pt x="0" y="572935"/>
                  </a:lnTo>
                  <a:lnTo>
                    <a:pt x="1892" y="619925"/>
                  </a:lnTo>
                  <a:lnTo>
                    <a:pt x="7493" y="665861"/>
                  </a:lnTo>
                  <a:lnTo>
                    <a:pt x="16649" y="710615"/>
                  </a:lnTo>
                  <a:lnTo>
                    <a:pt x="29210" y="754024"/>
                  </a:lnTo>
                  <a:lnTo>
                    <a:pt x="45021" y="795947"/>
                  </a:lnTo>
                  <a:lnTo>
                    <a:pt x="63944" y="836231"/>
                  </a:lnTo>
                  <a:lnTo>
                    <a:pt x="85839" y="874725"/>
                  </a:lnTo>
                  <a:lnTo>
                    <a:pt x="110540" y="911301"/>
                  </a:lnTo>
                  <a:lnTo>
                    <a:pt x="137909" y="945794"/>
                  </a:lnTo>
                  <a:lnTo>
                    <a:pt x="167805" y="978052"/>
                  </a:lnTo>
                  <a:lnTo>
                    <a:pt x="200075" y="1007948"/>
                  </a:lnTo>
                  <a:lnTo>
                    <a:pt x="234569" y="1035316"/>
                  </a:lnTo>
                  <a:lnTo>
                    <a:pt x="271132" y="1060030"/>
                  </a:lnTo>
                  <a:lnTo>
                    <a:pt x="309638" y="1081913"/>
                  </a:lnTo>
                  <a:lnTo>
                    <a:pt x="349923" y="1100836"/>
                  </a:lnTo>
                  <a:lnTo>
                    <a:pt x="391845" y="1116660"/>
                  </a:lnTo>
                  <a:lnTo>
                    <a:pt x="435254" y="1129220"/>
                  </a:lnTo>
                  <a:lnTo>
                    <a:pt x="479996" y="1138364"/>
                  </a:lnTo>
                  <a:lnTo>
                    <a:pt x="525945" y="1143965"/>
                  </a:lnTo>
                  <a:lnTo>
                    <a:pt x="572935" y="1145870"/>
                  </a:lnTo>
                  <a:lnTo>
                    <a:pt x="619925" y="1143965"/>
                  </a:lnTo>
                  <a:lnTo>
                    <a:pt x="665861" y="1138364"/>
                  </a:lnTo>
                  <a:lnTo>
                    <a:pt x="710615" y="1129220"/>
                  </a:lnTo>
                  <a:lnTo>
                    <a:pt x="754024" y="1116660"/>
                  </a:lnTo>
                  <a:lnTo>
                    <a:pt x="795947" y="1100836"/>
                  </a:lnTo>
                  <a:lnTo>
                    <a:pt x="836231" y="1081913"/>
                  </a:lnTo>
                  <a:lnTo>
                    <a:pt x="874725" y="1060030"/>
                  </a:lnTo>
                  <a:lnTo>
                    <a:pt x="911301" y="1035316"/>
                  </a:lnTo>
                  <a:lnTo>
                    <a:pt x="945794" y="1007948"/>
                  </a:lnTo>
                  <a:lnTo>
                    <a:pt x="978052" y="978052"/>
                  </a:lnTo>
                  <a:lnTo>
                    <a:pt x="1007948" y="945794"/>
                  </a:lnTo>
                  <a:lnTo>
                    <a:pt x="1035329" y="911301"/>
                  </a:lnTo>
                  <a:lnTo>
                    <a:pt x="1060030" y="874725"/>
                  </a:lnTo>
                  <a:lnTo>
                    <a:pt x="1081913" y="836231"/>
                  </a:lnTo>
                  <a:lnTo>
                    <a:pt x="1100848" y="795947"/>
                  </a:lnTo>
                  <a:lnTo>
                    <a:pt x="1116660" y="754024"/>
                  </a:lnTo>
                  <a:lnTo>
                    <a:pt x="1129220" y="710615"/>
                  </a:lnTo>
                  <a:lnTo>
                    <a:pt x="1138364" y="665861"/>
                  </a:lnTo>
                  <a:lnTo>
                    <a:pt x="1143965" y="619925"/>
                  </a:lnTo>
                  <a:lnTo>
                    <a:pt x="1145870" y="572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4">
              <a:extLst>
                <a:ext uri="{FF2B5EF4-FFF2-40B4-BE49-F238E27FC236}">
                  <a16:creationId xmlns:a16="http://schemas.microsoft.com/office/drawing/2014/main" id="{0C790F3B-A17A-FB6C-E80B-FE3FC90F7F1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9450" y="6207334"/>
              <a:ext cx="189879" cy="189512"/>
            </a:xfrm>
            <a:prstGeom prst="rect">
              <a:avLst/>
            </a:prstGeom>
          </p:spPr>
        </p:pic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8DFD6433-5A98-6792-B33E-73EF1A8854B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4284" y="6008991"/>
              <a:ext cx="99181" cy="97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04792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98397" y="231802"/>
            <a:ext cx="9157843" cy="690919"/>
          </a:xfrm>
          <a:prstGeom prst="rect">
            <a:avLst/>
          </a:prstGeom>
        </p:spPr>
        <p:txBody>
          <a:bodyPr vert="horz" wrap="square" lIns="0" tIns="34895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Live</a:t>
            </a:r>
            <a:r>
              <a:rPr sz="2200" b="1" spc="-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Stem Cell Count</a:t>
            </a:r>
            <a:r>
              <a:rPr sz="2200" b="1" spc="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Clinical Study -</a:t>
            </a:r>
            <a:r>
              <a:rPr sz="2200" b="1" spc="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spc="-6" dirty="0">
                <a:solidFill>
                  <a:srgbClr val="7F7F7F"/>
                </a:solidFill>
                <a:latin typeface="Century Gothic" panose="020B0502020202020204" pitchFamily="34" charset="0"/>
              </a:rPr>
              <a:t>GCell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775066" y="2619950"/>
            <a:ext cx="4243796" cy="269066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698" b="1" dirty="0">
                <a:latin typeface="Arial"/>
                <a:cs typeface="Arial"/>
              </a:rPr>
              <a:t>43,6</a:t>
            </a:r>
            <a:r>
              <a:rPr sz="1698" b="1" spc="-33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*</a:t>
            </a:r>
            <a:r>
              <a:rPr sz="1698" b="1" spc="-30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0,0519</a:t>
            </a:r>
            <a:r>
              <a:rPr sz="1698" b="1" spc="-30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=</a:t>
            </a:r>
            <a:r>
              <a:rPr sz="1698" b="1" spc="-30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2,26</a:t>
            </a:r>
            <a:r>
              <a:rPr sz="1698" b="1" spc="-33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million</a:t>
            </a:r>
            <a:r>
              <a:rPr sz="1698" b="1" spc="-30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live</a:t>
            </a:r>
            <a:r>
              <a:rPr sz="1698" b="1" spc="-30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stem</a:t>
            </a:r>
            <a:r>
              <a:rPr sz="1698" b="1" spc="-30" dirty="0">
                <a:latin typeface="Arial"/>
                <a:cs typeface="Arial"/>
              </a:rPr>
              <a:t> </a:t>
            </a:r>
            <a:r>
              <a:rPr sz="1698" b="1" spc="-6" dirty="0">
                <a:latin typeface="Arial"/>
                <a:cs typeface="Arial"/>
              </a:rPr>
              <a:t>cells</a:t>
            </a:r>
            <a:endParaRPr sz="1698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87626" y="4582767"/>
            <a:ext cx="4799830" cy="131422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>
              <a:spcBef>
                <a:spcPts val="61"/>
              </a:spcBef>
            </a:pPr>
            <a:r>
              <a:rPr sz="1698" b="1" dirty="0">
                <a:latin typeface="Arial"/>
                <a:cs typeface="Arial"/>
              </a:rPr>
              <a:t>CD</a:t>
            </a:r>
            <a:r>
              <a:rPr sz="1698" b="1" spc="-27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90:</a:t>
            </a:r>
            <a:r>
              <a:rPr sz="1698" b="1" spc="-27" dirty="0">
                <a:latin typeface="Arial"/>
                <a:cs typeface="Arial"/>
              </a:rPr>
              <a:t> </a:t>
            </a:r>
            <a:r>
              <a:rPr sz="1698" spc="-15" dirty="0">
                <a:latin typeface="Arial"/>
                <a:cs typeface="Arial"/>
              </a:rPr>
              <a:t>Thy-</a:t>
            </a:r>
            <a:r>
              <a:rPr sz="1698" dirty="0">
                <a:latin typeface="Arial"/>
                <a:cs typeface="Arial"/>
              </a:rPr>
              <a:t>1</a:t>
            </a:r>
            <a:r>
              <a:rPr sz="1698" spc="-24" dirty="0">
                <a:latin typeface="Arial"/>
                <a:cs typeface="Arial"/>
              </a:rPr>
              <a:t> </a:t>
            </a:r>
            <a:r>
              <a:rPr sz="1698" spc="-6" dirty="0">
                <a:latin typeface="Arial"/>
                <a:cs typeface="Arial"/>
              </a:rPr>
              <a:t>–Mesenchymal</a:t>
            </a:r>
            <a:r>
              <a:rPr sz="1698" spc="-27" dirty="0">
                <a:latin typeface="Arial"/>
                <a:cs typeface="Arial"/>
              </a:rPr>
              <a:t> </a:t>
            </a:r>
            <a:r>
              <a:rPr sz="1698" dirty="0">
                <a:latin typeface="Arial"/>
                <a:cs typeface="Arial"/>
              </a:rPr>
              <a:t>Stem</a:t>
            </a:r>
            <a:r>
              <a:rPr sz="1698" spc="-27" dirty="0">
                <a:latin typeface="Arial"/>
                <a:cs typeface="Arial"/>
              </a:rPr>
              <a:t> </a:t>
            </a:r>
            <a:r>
              <a:rPr sz="1698" dirty="0">
                <a:latin typeface="Arial"/>
                <a:cs typeface="Arial"/>
              </a:rPr>
              <a:t>cell</a:t>
            </a:r>
            <a:r>
              <a:rPr sz="1698" spc="-24" dirty="0">
                <a:latin typeface="Arial"/>
                <a:cs typeface="Arial"/>
              </a:rPr>
              <a:t> </a:t>
            </a:r>
            <a:r>
              <a:rPr sz="1698" spc="-6" dirty="0">
                <a:latin typeface="Arial"/>
                <a:cs typeface="Arial"/>
              </a:rPr>
              <a:t>marker </a:t>
            </a:r>
            <a:r>
              <a:rPr sz="1698" b="1" dirty="0">
                <a:latin typeface="Arial"/>
                <a:cs typeface="Arial"/>
              </a:rPr>
              <a:t>CD</a:t>
            </a:r>
            <a:r>
              <a:rPr sz="1698" b="1" spc="-27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105:</a:t>
            </a:r>
            <a:r>
              <a:rPr sz="1698" b="1" spc="-24" dirty="0">
                <a:latin typeface="Arial"/>
                <a:cs typeface="Arial"/>
              </a:rPr>
              <a:t> </a:t>
            </a:r>
            <a:r>
              <a:rPr sz="1698" spc="-15" dirty="0">
                <a:latin typeface="Arial"/>
                <a:cs typeface="Arial"/>
              </a:rPr>
              <a:t>Endoglin-</a:t>
            </a:r>
            <a:r>
              <a:rPr sz="1698" spc="-6" dirty="0">
                <a:latin typeface="Arial"/>
                <a:cs typeface="Arial"/>
              </a:rPr>
              <a:t>Mesenchymal</a:t>
            </a:r>
            <a:r>
              <a:rPr sz="1698" spc="-27" dirty="0">
                <a:latin typeface="Arial"/>
                <a:cs typeface="Arial"/>
              </a:rPr>
              <a:t> </a:t>
            </a:r>
            <a:r>
              <a:rPr sz="1698" dirty="0">
                <a:latin typeface="Arial"/>
                <a:cs typeface="Arial"/>
              </a:rPr>
              <a:t>Stem</a:t>
            </a:r>
            <a:r>
              <a:rPr sz="1698" spc="-24" dirty="0">
                <a:latin typeface="Arial"/>
                <a:cs typeface="Arial"/>
              </a:rPr>
              <a:t> </a:t>
            </a:r>
            <a:r>
              <a:rPr sz="1698" dirty="0">
                <a:latin typeface="Arial"/>
                <a:cs typeface="Arial"/>
              </a:rPr>
              <a:t>cell</a:t>
            </a:r>
            <a:r>
              <a:rPr sz="1698" spc="-27" dirty="0">
                <a:latin typeface="Arial"/>
                <a:cs typeface="Arial"/>
              </a:rPr>
              <a:t> </a:t>
            </a:r>
            <a:r>
              <a:rPr sz="1698" spc="-6" dirty="0">
                <a:latin typeface="Arial"/>
                <a:cs typeface="Arial"/>
              </a:rPr>
              <a:t>marker </a:t>
            </a:r>
            <a:r>
              <a:rPr sz="1698" b="1" dirty="0">
                <a:latin typeface="Arial"/>
                <a:cs typeface="Arial"/>
              </a:rPr>
              <a:t>CD</a:t>
            </a:r>
            <a:r>
              <a:rPr sz="1698" b="1" spc="-4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34:</a:t>
            </a:r>
            <a:r>
              <a:rPr sz="1698" b="1" spc="-45" dirty="0">
                <a:latin typeface="Arial"/>
                <a:cs typeface="Arial"/>
              </a:rPr>
              <a:t> </a:t>
            </a:r>
            <a:r>
              <a:rPr sz="1698" dirty="0">
                <a:latin typeface="Arial"/>
                <a:cs typeface="Arial"/>
              </a:rPr>
              <a:t>Hematopoietic</a:t>
            </a:r>
            <a:r>
              <a:rPr sz="1698" spc="-45" dirty="0">
                <a:latin typeface="Arial"/>
                <a:cs typeface="Arial"/>
              </a:rPr>
              <a:t> </a:t>
            </a:r>
            <a:r>
              <a:rPr sz="1698" dirty="0">
                <a:latin typeface="Arial"/>
                <a:cs typeface="Arial"/>
              </a:rPr>
              <a:t>stem</a:t>
            </a:r>
            <a:r>
              <a:rPr sz="1698" spc="-49" dirty="0">
                <a:latin typeface="Arial"/>
                <a:cs typeface="Arial"/>
              </a:rPr>
              <a:t> </a:t>
            </a:r>
            <a:r>
              <a:rPr sz="1698" dirty="0">
                <a:latin typeface="Arial"/>
                <a:cs typeface="Arial"/>
              </a:rPr>
              <a:t>cell</a:t>
            </a:r>
            <a:r>
              <a:rPr sz="1698" spc="-45" dirty="0">
                <a:latin typeface="Arial"/>
                <a:cs typeface="Arial"/>
              </a:rPr>
              <a:t> </a:t>
            </a:r>
            <a:r>
              <a:rPr sz="1698" spc="-6" dirty="0">
                <a:latin typeface="Arial"/>
                <a:cs typeface="Arial"/>
              </a:rPr>
              <a:t>marker</a:t>
            </a:r>
            <a:endParaRPr sz="1698">
              <a:latin typeface="Arial"/>
              <a:cs typeface="Arial"/>
            </a:endParaRPr>
          </a:p>
          <a:p>
            <a:pPr marL="7701">
              <a:spcBef>
                <a:spcPts val="6"/>
              </a:spcBef>
            </a:pPr>
            <a:r>
              <a:rPr sz="1698" b="1" dirty="0">
                <a:latin typeface="Arial"/>
                <a:cs typeface="Arial"/>
              </a:rPr>
              <a:t>CD</a:t>
            </a:r>
            <a:r>
              <a:rPr sz="1698" b="1" spc="-3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14:</a:t>
            </a:r>
            <a:r>
              <a:rPr sz="1698" b="1" spc="-36" dirty="0">
                <a:latin typeface="Arial"/>
                <a:cs typeface="Arial"/>
              </a:rPr>
              <a:t> </a:t>
            </a:r>
            <a:r>
              <a:rPr sz="1698" spc="-6" dirty="0">
                <a:latin typeface="Arial"/>
                <a:cs typeface="Arial"/>
              </a:rPr>
              <a:t>Macrophage</a:t>
            </a:r>
            <a:r>
              <a:rPr sz="1698" spc="-39" dirty="0">
                <a:latin typeface="Arial"/>
                <a:cs typeface="Arial"/>
              </a:rPr>
              <a:t> </a:t>
            </a:r>
            <a:r>
              <a:rPr sz="1698" spc="-6" dirty="0">
                <a:latin typeface="Arial"/>
                <a:cs typeface="Arial"/>
              </a:rPr>
              <a:t>marker</a:t>
            </a:r>
            <a:endParaRPr sz="1698">
              <a:latin typeface="Arial"/>
              <a:cs typeface="Arial"/>
            </a:endParaRPr>
          </a:p>
          <a:p>
            <a:pPr marL="7701"/>
            <a:r>
              <a:rPr sz="1698" b="1" dirty="0">
                <a:latin typeface="Arial"/>
                <a:cs typeface="Arial"/>
              </a:rPr>
              <a:t>CD</a:t>
            </a:r>
            <a:r>
              <a:rPr sz="1698" b="1" spc="-52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45:</a:t>
            </a:r>
            <a:r>
              <a:rPr sz="1698" b="1" spc="-52" dirty="0">
                <a:latin typeface="Arial"/>
                <a:cs typeface="Arial"/>
              </a:rPr>
              <a:t> </a:t>
            </a:r>
            <a:r>
              <a:rPr sz="1698" dirty="0">
                <a:latin typeface="Arial"/>
                <a:cs typeface="Arial"/>
              </a:rPr>
              <a:t>Leukocyte</a:t>
            </a:r>
            <a:r>
              <a:rPr sz="1698" spc="-52" dirty="0">
                <a:latin typeface="Arial"/>
                <a:cs typeface="Arial"/>
              </a:rPr>
              <a:t> </a:t>
            </a:r>
            <a:r>
              <a:rPr sz="1698" spc="-6" dirty="0">
                <a:latin typeface="Arial"/>
                <a:cs typeface="Arial"/>
              </a:rPr>
              <a:t>marker</a:t>
            </a:r>
            <a:endParaRPr sz="1698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9082" y="1815434"/>
            <a:ext cx="7500731" cy="2146760"/>
          </a:xfrm>
          <a:prstGeom prst="rect">
            <a:avLst/>
          </a:prstGeom>
        </p:spPr>
      </p:pic>
      <p:grpSp>
        <p:nvGrpSpPr>
          <p:cNvPr id="2" name="object 20">
            <a:extLst>
              <a:ext uri="{FF2B5EF4-FFF2-40B4-BE49-F238E27FC236}">
                <a16:creationId xmlns:a16="http://schemas.microsoft.com/office/drawing/2014/main" id="{E7F4C722-91BF-ED73-926F-E0C515FC20D4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F7378653-DCB1-153B-BA48-514012414936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9D498E88-5992-7D19-8C18-83198939F61C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12285A71-8BA6-6CA7-FB35-E8B134173A3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40FA1659-7FFA-711A-C8E0-33C72A0DCAE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9991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34797" y="-98055"/>
            <a:ext cx="10291366" cy="690919"/>
          </a:xfrm>
          <a:prstGeom prst="rect">
            <a:avLst/>
          </a:prstGeom>
        </p:spPr>
        <p:txBody>
          <a:bodyPr vert="horz" wrap="square" lIns="0" tIns="34895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Clinical Studies with</a:t>
            </a:r>
            <a:r>
              <a:rPr sz="2200" b="1" spc="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GCell SVF</a:t>
            </a:r>
            <a:r>
              <a:rPr sz="2200" b="1" spc="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-</a:t>
            </a:r>
            <a:r>
              <a:rPr sz="2200" b="1" spc="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Knee </a:t>
            </a:r>
            <a:r>
              <a:rPr sz="2200" b="1" spc="-6" dirty="0">
                <a:solidFill>
                  <a:srgbClr val="7F7F7F"/>
                </a:solidFill>
                <a:latin typeface="Century Gothic" panose="020B0502020202020204" pitchFamily="34" charset="0"/>
              </a:rPr>
              <a:t>Osteoarthritis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900020" y="4942269"/>
            <a:ext cx="9164537" cy="791645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>
              <a:spcBef>
                <a:spcPts val="61"/>
              </a:spcBef>
            </a:pPr>
            <a:r>
              <a:rPr sz="1698" b="1" dirty="0">
                <a:latin typeface="Arial"/>
                <a:cs typeface="Arial"/>
              </a:rPr>
              <a:t>Objective:</a:t>
            </a:r>
            <a:r>
              <a:rPr sz="1698" b="1" spc="-42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The</a:t>
            </a:r>
            <a:r>
              <a:rPr sz="1698" b="1" spc="-3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aim</a:t>
            </a:r>
            <a:r>
              <a:rPr sz="1698" b="1" spc="-3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of</a:t>
            </a:r>
            <a:r>
              <a:rPr sz="1698" b="1" spc="-3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this</a:t>
            </a:r>
            <a:r>
              <a:rPr sz="1698" b="1" spc="-3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study</a:t>
            </a:r>
            <a:r>
              <a:rPr sz="1698" b="1" spc="-3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is</a:t>
            </a:r>
            <a:r>
              <a:rPr sz="1698" b="1" spc="-3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to</a:t>
            </a:r>
            <a:r>
              <a:rPr sz="1698" b="1" spc="-3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evaluate</a:t>
            </a:r>
            <a:r>
              <a:rPr sz="1698" b="1" spc="-42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the</a:t>
            </a:r>
            <a:r>
              <a:rPr sz="1698" b="1" spc="-3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safety</a:t>
            </a:r>
            <a:r>
              <a:rPr sz="1698" b="1" spc="-3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and</a:t>
            </a:r>
            <a:r>
              <a:rPr sz="1698" b="1" spc="-3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efficacy</a:t>
            </a:r>
            <a:r>
              <a:rPr sz="1698" b="1" spc="-3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of</a:t>
            </a:r>
            <a:r>
              <a:rPr sz="1698" b="1" spc="-39" dirty="0">
                <a:latin typeface="Arial"/>
                <a:cs typeface="Arial"/>
              </a:rPr>
              <a:t> </a:t>
            </a:r>
            <a:r>
              <a:rPr sz="1698" b="1" spc="-15" dirty="0">
                <a:latin typeface="Arial"/>
                <a:cs typeface="Arial"/>
              </a:rPr>
              <a:t>intra-</a:t>
            </a:r>
            <a:r>
              <a:rPr sz="1698" b="1" spc="-6" dirty="0">
                <a:latin typeface="Arial"/>
                <a:cs typeface="Arial"/>
              </a:rPr>
              <a:t>articular </a:t>
            </a:r>
            <a:r>
              <a:rPr sz="1698" b="1" dirty="0">
                <a:latin typeface="Arial"/>
                <a:cs typeface="Arial"/>
              </a:rPr>
              <a:t>stromal</a:t>
            </a:r>
            <a:r>
              <a:rPr sz="1698" b="1" spc="-52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vascular</a:t>
            </a:r>
            <a:r>
              <a:rPr sz="1698" b="1" spc="-4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fraction</a:t>
            </a:r>
            <a:r>
              <a:rPr sz="1698" b="1" spc="-4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(SVF)</a:t>
            </a:r>
            <a:r>
              <a:rPr sz="1698" b="1" spc="-4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injection</a:t>
            </a:r>
            <a:r>
              <a:rPr sz="1698" b="1" spc="-4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in</a:t>
            </a:r>
            <a:r>
              <a:rPr sz="1698" b="1" spc="-4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patients</a:t>
            </a:r>
            <a:r>
              <a:rPr sz="1698" b="1" spc="-4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with</a:t>
            </a:r>
            <a:r>
              <a:rPr sz="1698" b="1" spc="-49" dirty="0">
                <a:latin typeface="Arial"/>
                <a:cs typeface="Arial"/>
              </a:rPr>
              <a:t> </a:t>
            </a:r>
            <a:r>
              <a:rPr sz="1698" b="1" spc="-6" dirty="0">
                <a:latin typeface="Arial"/>
                <a:cs typeface="Arial"/>
              </a:rPr>
              <a:t>symptomatic</a:t>
            </a:r>
            <a:r>
              <a:rPr sz="1698" b="1" spc="-4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knee</a:t>
            </a:r>
            <a:r>
              <a:rPr sz="1698" b="1" spc="-49" dirty="0">
                <a:latin typeface="Arial"/>
                <a:cs typeface="Arial"/>
              </a:rPr>
              <a:t> </a:t>
            </a:r>
            <a:r>
              <a:rPr sz="1698" b="1" spc="-6" dirty="0">
                <a:latin typeface="Arial"/>
                <a:cs typeface="Arial"/>
              </a:rPr>
              <a:t>osteoarthritis </a:t>
            </a:r>
            <a:r>
              <a:rPr sz="1698" b="1" dirty="0">
                <a:latin typeface="Arial"/>
                <a:cs typeface="Arial"/>
              </a:rPr>
              <a:t>during</a:t>
            </a:r>
            <a:r>
              <a:rPr sz="1698" b="1" spc="-9" dirty="0">
                <a:latin typeface="Arial"/>
                <a:cs typeface="Arial"/>
              </a:rPr>
              <a:t> </a:t>
            </a:r>
            <a:r>
              <a:rPr sz="1698" b="1" spc="-6" dirty="0">
                <a:latin typeface="Arial"/>
                <a:cs typeface="Arial"/>
              </a:rPr>
              <a:t>mid-</a:t>
            </a:r>
            <a:r>
              <a:rPr sz="1698" b="1" dirty="0">
                <a:latin typeface="Arial"/>
                <a:cs typeface="Arial"/>
              </a:rPr>
              <a:t>term</a:t>
            </a:r>
            <a:r>
              <a:rPr sz="1698" b="1" spc="-6" dirty="0">
                <a:latin typeface="Arial"/>
                <a:cs typeface="Arial"/>
              </a:rPr>
              <a:t> </a:t>
            </a:r>
            <a:r>
              <a:rPr sz="1698" b="1" spc="-12" dirty="0">
                <a:latin typeface="Arial"/>
                <a:cs typeface="Arial"/>
              </a:rPr>
              <a:t>(3-</a:t>
            </a:r>
            <a:r>
              <a:rPr sz="1698" b="1" dirty="0">
                <a:latin typeface="Arial"/>
                <a:cs typeface="Arial"/>
              </a:rPr>
              <a:t>year)</a:t>
            </a:r>
            <a:r>
              <a:rPr sz="1698" b="1" spc="-9" dirty="0">
                <a:latin typeface="Arial"/>
                <a:cs typeface="Arial"/>
              </a:rPr>
              <a:t> </a:t>
            </a:r>
            <a:r>
              <a:rPr sz="1698" b="1" dirty="0">
                <a:latin typeface="Arial"/>
                <a:cs typeface="Arial"/>
              </a:rPr>
              <a:t>follow-</a:t>
            </a:r>
            <a:r>
              <a:rPr sz="1698" b="1" spc="-15" dirty="0">
                <a:latin typeface="Arial"/>
                <a:cs typeface="Arial"/>
              </a:rPr>
              <a:t>up.</a:t>
            </a:r>
            <a:endParaRPr sz="1698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00020" y="6194381"/>
            <a:ext cx="5269609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001" dirty="0">
                <a:latin typeface="Arial"/>
                <a:cs typeface="Arial"/>
              </a:rPr>
              <a:t>Knee</a:t>
            </a:r>
            <a:r>
              <a:rPr sz="1001" spc="18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Surgery,</a:t>
            </a:r>
            <a:r>
              <a:rPr sz="1001" spc="24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Sports </a:t>
            </a:r>
            <a:r>
              <a:rPr sz="1001" spc="-12" dirty="0">
                <a:latin typeface="Arial"/>
                <a:cs typeface="Arial"/>
              </a:rPr>
              <a:t>Traumatology,</a:t>
            </a:r>
            <a:r>
              <a:rPr sz="1001" spc="-3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Arthroscopy</a:t>
            </a:r>
            <a:r>
              <a:rPr sz="1001" spc="21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https://doi.org/10.1007/s00167-023-07555-</a:t>
            </a:r>
            <a:r>
              <a:rPr sz="1001" spc="-30" dirty="0">
                <a:latin typeface="Arial"/>
                <a:cs typeface="Arial"/>
              </a:rPr>
              <a:t>0</a:t>
            </a:r>
            <a:endParaRPr sz="1001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7720" y="1693870"/>
            <a:ext cx="7567849" cy="2891932"/>
          </a:xfrm>
          <a:prstGeom prst="rect">
            <a:avLst/>
          </a:prstGeom>
        </p:spPr>
      </p:pic>
      <p:grpSp>
        <p:nvGrpSpPr>
          <p:cNvPr id="2" name="object 20">
            <a:extLst>
              <a:ext uri="{FF2B5EF4-FFF2-40B4-BE49-F238E27FC236}">
                <a16:creationId xmlns:a16="http://schemas.microsoft.com/office/drawing/2014/main" id="{DFE11B78-12A1-F473-A6AB-EC4A1A792448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C2D311C2-277E-7D03-3914-531ACA8B9D90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FB7C70CC-1720-BAFC-7202-B45A4F4DF1CD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E7382553-BF48-316C-5948-75CB164BFE4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01E5F788-EC2E-9963-413B-467FDD74D35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23338" y="32681"/>
            <a:ext cx="10626646" cy="690919"/>
          </a:xfrm>
          <a:prstGeom prst="rect">
            <a:avLst/>
          </a:prstGeom>
        </p:spPr>
        <p:txBody>
          <a:bodyPr vert="horz" wrap="square" lIns="0" tIns="34895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Clinical Studies with GCell SVF - Knee Osteoarthritis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14617" y="1621923"/>
            <a:ext cx="10535367" cy="89776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425" b="1" dirty="0">
                <a:latin typeface="Arial"/>
                <a:cs typeface="Arial"/>
              </a:rPr>
              <a:t>Using</a:t>
            </a:r>
            <a:r>
              <a:rPr sz="1425" b="1" spc="-39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the</a:t>
            </a:r>
            <a:r>
              <a:rPr sz="1425" b="1" spc="-39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same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SVF</a:t>
            </a:r>
            <a:r>
              <a:rPr sz="1425" b="1" spc="-39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preparation</a:t>
            </a:r>
            <a:r>
              <a:rPr sz="1425" b="1" spc="-39" dirty="0">
                <a:latin typeface="Arial"/>
                <a:cs typeface="Arial"/>
              </a:rPr>
              <a:t> </a:t>
            </a:r>
            <a:r>
              <a:rPr sz="1425" b="1" spc="-12" dirty="0">
                <a:latin typeface="Arial"/>
                <a:cs typeface="Arial"/>
              </a:rPr>
              <a:t>kit;</a:t>
            </a:r>
            <a:endParaRPr sz="1425">
              <a:latin typeface="Arial"/>
              <a:cs typeface="Arial"/>
            </a:endParaRPr>
          </a:p>
          <a:p>
            <a:pPr>
              <a:spcBef>
                <a:spcPts val="69"/>
              </a:spcBef>
            </a:pPr>
            <a:endParaRPr sz="1425">
              <a:latin typeface="Arial"/>
              <a:cs typeface="Arial"/>
            </a:endParaRPr>
          </a:p>
          <a:p>
            <a:pPr marL="7701" marR="3081"/>
            <a:r>
              <a:rPr sz="1425" b="1" dirty="0">
                <a:latin typeface="Arial"/>
                <a:cs typeface="Arial"/>
              </a:rPr>
              <a:t>In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SVF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aspirates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obtained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under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local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anesthesia,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the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live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cell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count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was</a:t>
            </a:r>
            <a:r>
              <a:rPr sz="1425" b="1" spc="-33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determined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to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be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4.4x10⁷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(44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million)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cells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per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spc="-15" dirty="0">
                <a:latin typeface="Arial"/>
                <a:cs typeface="Arial"/>
              </a:rPr>
              <a:t>ml, </a:t>
            </a:r>
            <a:r>
              <a:rPr sz="1425" b="1" dirty="0">
                <a:latin typeface="Arial"/>
                <a:cs typeface="Arial"/>
              </a:rPr>
              <a:t>In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SVF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aspirates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obtained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under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tumescent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anesthesia,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the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live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cell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count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was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found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to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be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2.6x10⁷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(26</a:t>
            </a:r>
            <a:r>
              <a:rPr sz="1425" b="1" spc="-33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million)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cells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per</a:t>
            </a:r>
            <a:r>
              <a:rPr sz="1425" b="1" spc="-36" dirty="0">
                <a:latin typeface="Arial"/>
                <a:cs typeface="Arial"/>
              </a:rPr>
              <a:t> </a:t>
            </a:r>
            <a:r>
              <a:rPr sz="1425" b="1" spc="-15" dirty="0">
                <a:latin typeface="Arial"/>
                <a:cs typeface="Arial"/>
              </a:rPr>
              <a:t>ml.</a:t>
            </a:r>
            <a:endParaRPr sz="1425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5723" y="6194381"/>
            <a:ext cx="5269609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001" dirty="0">
                <a:latin typeface="Arial"/>
                <a:cs typeface="Arial"/>
              </a:rPr>
              <a:t>Knee</a:t>
            </a:r>
            <a:r>
              <a:rPr sz="1001" spc="18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Surgery,</a:t>
            </a:r>
            <a:r>
              <a:rPr sz="1001" spc="24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Sports </a:t>
            </a:r>
            <a:r>
              <a:rPr sz="1001" spc="-12" dirty="0">
                <a:latin typeface="Arial"/>
                <a:cs typeface="Arial"/>
              </a:rPr>
              <a:t>Traumatology,</a:t>
            </a:r>
            <a:r>
              <a:rPr sz="1001" spc="-3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Arthroscopy</a:t>
            </a:r>
            <a:r>
              <a:rPr sz="1001" spc="21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https://doi.org/10.1007/s00167-023-07555-</a:t>
            </a:r>
            <a:r>
              <a:rPr sz="1001" spc="-30" dirty="0">
                <a:latin typeface="Arial"/>
                <a:cs typeface="Arial"/>
              </a:rPr>
              <a:t>0</a:t>
            </a:r>
            <a:endParaRPr sz="1001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8736" y="2906407"/>
            <a:ext cx="4761892" cy="2935880"/>
          </a:xfrm>
          <a:prstGeom prst="rect">
            <a:avLst/>
          </a:prstGeom>
        </p:spPr>
      </p:pic>
      <p:grpSp>
        <p:nvGrpSpPr>
          <p:cNvPr id="2" name="object 20">
            <a:extLst>
              <a:ext uri="{FF2B5EF4-FFF2-40B4-BE49-F238E27FC236}">
                <a16:creationId xmlns:a16="http://schemas.microsoft.com/office/drawing/2014/main" id="{6F8AD274-5F44-3721-B9E2-6972222F098D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6E5D6D26-47CA-3265-E130-5372A47C6738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E0586AFA-DD7F-110F-5313-D85723EF8D63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849E2410-5856-5AA6-A75B-46F275182AE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B3D8AA8E-D33D-0D5D-9AB2-FBF12C3696C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28474" y="2739"/>
            <a:ext cx="10301526" cy="690919"/>
          </a:xfrm>
          <a:prstGeom prst="rect">
            <a:avLst/>
          </a:prstGeom>
        </p:spPr>
        <p:txBody>
          <a:bodyPr vert="horz" wrap="square" lIns="0" tIns="34895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Clinical Studies with GCell SVF - Knee Osteoarthritis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31038" y="5039677"/>
            <a:ext cx="9288527" cy="549206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>
              <a:spcBef>
                <a:spcPts val="61"/>
              </a:spcBef>
            </a:pPr>
            <a:r>
              <a:rPr sz="1759" b="1" dirty="0">
                <a:latin typeface="Arial"/>
                <a:cs typeface="Arial"/>
              </a:rPr>
              <a:t>Findings:</a:t>
            </a:r>
            <a:r>
              <a:rPr sz="1759" b="1" spc="-6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During</a:t>
            </a:r>
            <a:r>
              <a:rPr sz="1759" b="1" spc="-6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the</a:t>
            </a:r>
            <a:r>
              <a:rPr sz="1759" b="1" spc="-3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initial</a:t>
            </a:r>
            <a:r>
              <a:rPr sz="1759" b="1" spc="-6" dirty="0">
                <a:latin typeface="Arial"/>
                <a:cs typeface="Arial"/>
              </a:rPr>
              <a:t> 2-</a:t>
            </a:r>
            <a:r>
              <a:rPr sz="1759" b="1" dirty="0">
                <a:latin typeface="Arial"/>
                <a:cs typeface="Arial"/>
              </a:rPr>
              <a:t>year</a:t>
            </a:r>
            <a:r>
              <a:rPr sz="1759" b="1" spc="-6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follow-up,</a:t>
            </a:r>
            <a:r>
              <a:rPr sz="1759" b="1" spc="-3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a</a:t>
            </a:r>
            <a:r>
              <a:rPr sz="1759" b="1" spc="-6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statistically</a:t>
            </a:r>
            <a:r>
              <a:rPr sz="1759" b="1" spc="-6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significant</a:t>
            </a:r>
            <a:r>
              <a:rPr sz="1759" b="1" spc="-3" dirty="0">
                <a:latin typeface="Arial"/>
                <a:cs typeface="Arial"/>
              </a:rPr>
              <a:t> </a:t>
            </a:r>
            <a:r>
              <a:rPr sz="1759" b="1" spc="-6" dirty="0">
                <a:latin typeface="Arial"/>
                <a:cs typeface="Arial"/>
              </a:rPr>
              <a:t>improvement </a:t>
            </a:r>
            <a:r>
              <a:rPr sz="1759" b="1" dirty="0">
                <a:latin typeface="Arial"/>
                <a:cs typeface="Arial"/>
              </a:rPr>
              <a:t>(p&lt;0.05)</a:t>
            </a:r>
            <a:r>
              <a:rPr sz="1759" b="1" spc="-21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was</a:t>
            </a:r>
            <a:r>
              <a:rPr sz="1759" b="1" spc="-21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observed</a:t>
            </a:r>
            <a:r>
              <a:rPr sz="1759" b="1" spc="-21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in</a:t>
            </a:r>
            <a:r>
              <a:rPr sz="1759" b="1" spc="-21" dirty="0">
                <a:latin typeface="Arial"/>
                <a:cs typeface="Arial"/>
              </a:rPr>
              <a:t> </a:t>
            </a:r>
            <a:r>
              <a:rPr sz="1759" b="1" spc="-12" dirty="0">
                <a:latin typeface="Arial"/>
                <a:cs typeface="Arial"/>
              </a:rPr>
              <a:t>VAS,</a:t>
            </a:r>
            <a:r>
              <a:rPr sz="1759" b="1" spc="-21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WOMAC,</a:t>
            </a:r>
            <a:r>
              <a:rPr sz="1759" b="1" spc="-18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and</a:t>
            </a:r>
            <a:r>
              <a:rPr sz="1759" b="1" spc="-21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Lysholm</a:t>
            </a:r>
            <a:r>
              <a:rPr sz="1759" b="1" spc="-21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scores</a:t>
            </a:r>
            <a:r>
              <a:rPr sz="1759" b="1" spc="-21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compared</a:t>
            </a:r>
            <a:r>
              <a:rPr sz="1759" b="1" spc="-21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to</a:t>
            </a:r>
            <a:r>
              <a:rPr sz="1759" b="1" spc="-18" dirty="0">
                <a:latin typeface="Arial"/>
                <a:cs typeface="Arial"/>
              </a:rPr>
              <a:t> </a:t>
            </a:r>
            <a:r>
              <a:rPr sz="1759" b="1" dirty="0">
                <a:latin typeface="Arial"/>
                <a:cs typeface="Arial"/>
              </a:rPr>
              <a:t>the</a:t>
            </a:r>
            <a:r>
              <a:rPr sz="1759" b="1" spc="-21" dirty="0">
                <a:latin typeface="Arial"/>
                <a:cs typeface="Arial"/>
              </a:rPr>
              <a:t> </a:t>
            </a:r>
            <a:r>
              <a:rPr sz="1759" b="1" spc="-6" dirty="0">
                <a:latin typeface="Arial"/>
                <a:cs typeface="Arial"/>
              </a:rPr>
              <a:t>baseline.</a:t>
            </a:r>
            <a:endParaRPr sz="1759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47352" y="6194381"/>
            <a:ext cx="5978008" cy="16140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001" dirty="0">
                <a:latin typeface="Arial"/>
                <a:cs typeface="Arial"/>
              </a:rPr>
              <a:t>Knee</a:t>
            </a:r>
            <a:r>
              <a:rPr sz="1001" spc="18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Surgery,</a:t>
            </a:r>
            <a:r>
              <a:rPr sz="1001" spc="24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Sports </a:t>
            </a:r>
            <a:r>
              <a:rPr sz="1001" spc="-12" dirty="0">
                <a:latin typeface="Arial"/>
                <a:cs typeface="Arial"/>
              </a:rPr>
              <a:t>Traumatology,</a:t>
            </a:r>
            <a:r>
              <a:rPr sz="1001" spc="-3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Arthroscopy</a:t>
            </a:r>
            <a:r>
              <a:rPr sz="1001" spc="21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https://doi.org/10.1007/s00167-023-07555-</a:t>
            </a:r>
            <a:r>
              <a:rPr sz="1001" spc="-30" dirty="0">
                <a:latin typeface="Arial"/>
                <a:cs typeface="Arial"/>
              </a:rPr>
              <a:t>0</a:t>
            </a:r>
            <a:endParaRPr sz="1001" dirty="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8498" y="1098839"/>
            <a:ext cx="8093606" cy="3095449"/>
          </a:xfrm>
          <a:prstGeom prst="rect">
            <a:avLst/>
          </a:prstGeom>
        </p:spPr>
      </p:pic>
      <p:grpSp>
        <p:nvGrpSpPr>
          <p:cNvPr id="2" name="object 20">
            <a:extLst>
              <a:ext uri="{FF2B5EF4-FFF2-40B4-BE49-F238E27FC236}">
                <a16:creationId xmlns:a16="http://schemas.microsoft.com/office/drawing/2014/main" id="{328F1B35-1D39-190C-6EE7-B23A4F8D3E8B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F97D874C-6B4A-1B43-F68A-C0455B9CDE8D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C759CB56-AD7B-6C42-0E2D-1970015FC6F0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BBADE11B-FFE9-19CA-913E-DBB875662BC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D18E8699-E843-8C5D-7EF3-4BD489A1752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30074" y="-138696"/>
            <a:ext cx="10047526" cy="690919"/>
          </a:xfrm>
          <a:prstGeom prst="rect">
            <a:avLst/>
          </a:prstGeom>
        </p:spPr>
        <p:txBody>
          <a:bodyPr vert="horz" wrap="square" lIns="0" tIns="34895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Clinical Studies with GCell SVF - Knee Osteoarthritis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47348" y="4108764"/>
            <a:ext cx="8710161" cy="22896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1201400" marR="3081">
              <a:spcBef>
                <a:spcPts val="64"/>
              </a:spcBef>
            </a:pPr>
            <a:r>
              <a:rPr sz="1425" b="1" dirty="0">
                <a:latin typeface="Arial"/>
                <a:cs typeface="Arial"/>
              </a:rPr>
              <a:t>In</a:t>
            </a:r>
            <a:r>
              <a:rPr sz="1425" b="1" spc="-9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knees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with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grade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spc="-15" dirty="0">
                <a:latin typeface="Arial"/>
                <a:cs typeface="Arial"/>
              </a:rPr>
              <a:t>2-</a:t>
            </a:r>
            <a:r>
              <a:rPr sz="1425" b="1" dirty="0">
                <a:latin typeface="Arial"/>
                <a:cs typeface="Arial"/>
              </a:rPr>
              <a:t>3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osteoarthritis,</a:t>
            </a:r>
            <a:r>
              <a:rPr sz="1425" b="1" spc="-6" dirty="0">
                <a:latin typeface="Arial"/>
                <a:cs typeface="Arial"/>
              </a:rPr>
              <a:t> intra-</a:t>
            </a:r>
            <a:r>
              <a:rPr sz="1425" b="1" dirty="0">
                <a:latin typeface="Arial"/>
                <a:cs typeface="Arial"/>
              </a:rPr>
              <a:t>articular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SVF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injection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reduced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pain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spc="-15" dirty="0">
                <a:latin typeface="Arial"/>
                <a:cs typeface="Arial"/>
              </a:rPr>
              <a:t>and </a:t>
            </a:r>
            <a:r>
              <a:rPr sz="1425" b="1" dirty="0">
                <a:latin typeface="Arial"/>
                <a:cs typeface="Arial"/>
              </a:rPr>
              <a:t>significantly</a:t>
            </a:r>
            <a:r>
              <a:rPr sz="1425" b="1" spc="-27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improved</a:t>
            </a:r>
            <a:r>
              <a:rPr sz="1425" b="1" spc="-24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functional</a:t>
            </a:r>
            <a:r>
              <a:rPr sz="1425" b="1" spc="-27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outcomes</a:t>
            </a:r>
            <a:r>
              <a:rPr sz="1425" b="1" spc="-24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in</a:t>
            </a:r>
            <a:r>
              <a:rPr sz="1425" b="1" spc="-27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the</a:t>
            </a:r>
            <a:r>
              <a:rPr sz="1425" b="1" spc="-24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first</a:t>
            </a:r>
            <a:r>
              <a:rPr sz="1425" b="1" spc="-27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2</a:t>
            </a:r>
            <a:r>
              <a:rPr sz="1425" b="1" spc="-24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years;</a:t>
            </a:r>
            <a:r>
              <a:rPr sz="1425" b="1" spc="-27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however,</a:t>
            </a:r>
            <a:r>
              <a:rPr sz="1425" b="1" spc="-24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these</a:t>
            </a:r>
            <a:r>
              <a:rPr sz="1425" b="1" spc="-24" dirty="0">
                <a:latin typeface="Arial"/>
                <a:cs typeface="Arial"/>
              </a:rPr>
              <a:t> </a:t>
            </a:r>
            <a:r>
              <a:rPr sz="1425" b="1" spc="-6" dirty="0">
                <a:latin typeface="Arial"/>
                <a:cs typeface="Arial"/>
              </a:rPr>
              <a:t>positive </a:t>
            </a:r>
            <a:r>
              <a:rPr sz="1425" b="1" dirty="0">
                <a:latin typeface="Arial"/>
                <a:cs typeface="Arial"/>
              </a:rPr>
              <a:t>effects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of</a:t>
            </a:r>
            <a:r>
              <a:rPr sz="1425" b="1" spc="-15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the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injection</a:t>
            </a:r>
            <a:r>
              <a:rPr sz="1425" b="1" spc="-15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diminished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in</a:t>
            </a:r>
            <a:r>
              <a:rPr sz="1425" b="1" spc="-15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the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third</a:t>
            </a:r>
            <a:r>
              <a:rPr sz="1425" b="1" spc="-15" dirty="0">
                <a:latin typeface="Arial"/>
                <a:cs typeface="Arial"/>
              </a:rPr>
              <a:t> </a:t>
            </a:r>
            <a:r>
              <a:rPr sz="1425" b="1" spc="-6" dirty="0">
                <a:latin typeface="Arial"/>
                <a:cs typeface="Arial"/>
              </a:rPr>
              <a:t>year.</a:t>
            </a:r>
            <a:endParaRPr sz="1425" dirty="0">
              <a:latin typeface="Arial"/>
              <a:cs typeface="Arial"/>
            </a:endParaRPr>
          </a:p>
          <a:p>
            <a:pPr>
              <a:spcBef>
                <a:spcPts val="88"/>
              </a:spcBef>
            </a:pPr>
            <a:endParaRPr sz="1425" dirty="0">
              <a:latin typeface="Arial"/>
              <a:cs typeface="Arial"/>
            </a:endParaRPr>
          </a:p>
          <a:p>
            <a:pPr marL="1201400" marR="63150"/>
            <a:r>
              <a:rPr sz="1425" b="1" dirty="0">
                <a:latin typeface="Arial"/>
                <a:cs typeface="Arial"/>
              </a:rPr>
              <a:t>Therefore,</a:t>
            </a:r>
            <a:r>
              <a:rPr sz="1425" b="1" spc="-12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considering</a:t>
            </a:r>
            <a:r>
              <a:rPr sz="1425" b="1" spc="-9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that</a:t>
            </a:r>
            <a:r>
              <a:rPr sz="1425" b="1" spc="-12" dirty="0">
                <a:latin typeface="Arial"/>
                <a:cs typeface="Arial"/>
              </a:rPr>
              <a:t> </a:t>
            </a:r>
            <a:r>
              <a:rPr sz="1425" b="1" spc="-6" dirty="0">
                <a:latin typeface="Arial"/>
                <a:cs typeface="Arial"/>
              </a:rPr>
              <a:t>intra-</a:t>
            </a:r>
            <a:r>
              <a:rPr sz="1425" b="1" dirty="0">
                <a:latin typeface="Arial"/>
                <a:cs typeface="Arial"/>
              </a:rPr>
              <a:t>articular</a:t>
            </a:r>
            <a:r>
              <a:rPr sz="1425" b="1" spc="-9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SVF</a:t>
            </a:r>
            <a:r>
              <a:rPr sz="1425" b="1" spc="-12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injection</a:t>
            </a:r>
            <a:r>
              <a:rPr sz="1425" b="1" spc="-9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may</a:t>
            </a:r>
            <a:r>
              <a:rPr sz="1425" b="1" spc="-12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improve</a:t>
            </a:r>
            <a:r>
              <a:rPr sz="1425" b="1" spc="-9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the</a:t>
            </a:r>
            <a:r>
              <a:rPr sz="1425" b="1" spc="-12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symptoms</a:t>
            </a:r>
            <a:r>
              <a:rPr sz="1425" b="1" spc="-9" dirty="0">
                <a:latin typeface="Arial"/>
                <a:cs typeface="Arial"/>
              </a:rPr>
              <a:t> </a:t>
            </a:r>
            <a:r>
              <a:rPr sz="1425" b="1" spc="-15" dirty="0">
                <a:latin typeface="Arial"/>
                <a:cs typeface="Arial"/>
              </a:rPr>
              <a:t>of </a:t>
            </a:r>
            <a:r>
              <a:rPr sz="1425" b="1" dirty="0">
                <a:latin typeface="Arial"/>
                <a:cs typeface="Arial"/>
              </a:rPr>
              <a:t>knee</a:t>
            </a:r>
            <a:r>
              <a:rPr sz="1425" b="1" spc="-21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osteoarthritis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in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the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early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stages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but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may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not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have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a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positive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impact</a:t>
            </a:r>
            <a:r>
              <a:rPr sz="1425" b="1" spc="-21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on</a:t>
            </a:r>
            <a:r>
              <a:rPr sz="1425" b="1" spc="-18" dirty="0">
                <a:latin typeface="Arial"/>
                <a:cs typeface="Arial"/>
              </a:rPr>
              <a:t> </a:t>
            </a:r>
            <a:r>
              <a:rPr sz="1425" b="1" spc="-6" dirty="0">
                <a:latin typeface="Arial"/>
                <a:cs typeface="Arial"/>
              </a:rPr>
              <a:t>medium </a:t>
            </a:r>
            <a:r>
              <a:rPr sz="1425" b="1" dirty="0">
                <a:latin typeface="Arial"/>
                <a:cs typeface="Arial"/>
              </a:rPr>
              <a:t>and</a:t>
            </a:r>
            <a:r>
              <a:rPr sz="1425" b="1" spc="-6" dirty="0">
                <a:latin typeface="Arial"/>
                <a:cs typeface="Arial"/>
              </a:rPr>
              <a:t> long-</a:t>
            </a:r>
            <a:r>
              <a:rPr sz="1425" b="1" dirty="0">
                <a:latin typeface="Arial"/>
                <a:cs typeface="Arial"/>
              </a:rPr>
              <a:t>term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outcomes,</a:t>
            </a:r>
            <a:r>
              <a:rPr sz="1425" b="1" spc="-3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the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repetition</a:t>
            </a:r>
            <a:r>
              <a:rPr sz="1425" b="1" spc="-3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of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SVF</a:t>
            </a:r>
            <a:r>
              <a:rPr sz="1425" b="1" spc="-3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injection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or</a:t>
            </a:r>
            <a:r>
              <a:rPr sz="1425" b="1" spc="-3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consideration</a:t>
            </a:r>
            <a:r>
              <a:rPr sz="1425" b="1" spc="-6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of</a:t>
            </a:r>
            <a:r>
              <a:rPr sz="1425" b="1" spc="-3" dirty="0">
                <a:latin typeface="Arial"/>
                <a:cs typeface="Arial"/>
              </a:rPr>
              <a:t> </a:t>
            </a:r>
            <a:r>
              <a:rPr sz="1425" b="1" spc="-6" dirty="0">
                <a:latin typeface="Arial"/>
                <a:cs typeface="Arial"/>
              </a:rPr>
              <a:t>advanced </a:t>
            </a:r>
            <a:r>
              <a:rPr sz="1425" b="1" dirty="0">
                <a:latin typeface="Arial"/>
                <a:cs typeface="Arial"/>
              </a:rPr>
              <a:t>treatment</a:t>
            </a:r>
            <a:r>
              <a:rPr sz="1425" b="1" spc="-27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options</a:t>
            </a:r>
            <a:r>
              <a:rPr sz="1425" b="1" spc="-27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may</a:t>
            </a:r>
            <a:r>
              <a:rPr sz="1425" b="1" spc="-27" dirty="0">
                <a:latin typeface="Arial"/>
                <a:cs typeface="Arial"/>
              </a:rPr>
              <a:t> </a:t>
            </a:r>
            <a:r>
              <a:rPr sz="1425" b="1" dirty="0">
                <a:latin typeface="Arial"/>
                <a:cs typeface="Arial"/>
              </a:rPr>
              <a:t>be</a:t>
            </a:r>
            <a:r>
              <a:rPr sz="1425" b="1" spc="-27" dirty="0">
                <a:latin typeface="Arial"/>
                <a:cs typeface="Arial"/>
              </a:rPr>
              <a:t> </a:t>
            </a:r>
            <a:r>
              <a:rPr sz="1425" b="1" spc="-6" dirty="0">
                <a:latin typeface="Arial"/>
                <a:cs typeface="Arial"/>
              </a:rPr>
              <a:t>contemplated.</a:t>
            </a:r>
            <a:endParaRPr sz="1425" dirty="0">
              <a:latin typeface="Arial"/>
              <a:cs typeface="Arial"/>
            </a:endParaRPr>
          </a:p>
          <a:p>
            <a:pPr>
              <a:spcBef>
                <a:spcPts val="1082"/>
              </a:spcBef>
            </a:pPr>
            <a:endParaRPr sz="1425" dirty="0">
              <a:latin typeface="Arial"/>
              <a:cs typeface="Arial"/>
            </a:endParaRPr>
          </a:p>
          <a:p>
            <a:pPr marL="7701"/>
            <a:r>
              <a:rPr sz="1001" dirty="0">
                <a:latin typeface="Arial"/>
                <a:cs typeface="Arial"/>
              </a:rPr>
              <a:t>Knee</a:t>
            </a:r>
            <a:r>
              <a:rPr sz="1001" spc="18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Surgery,</a:t>
            </a:r>
            <a:r>
              <a:rPr sz="1001" spc="24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Sports </a:t>
            </a:r>
            <a:r>
              <a:rPr sz="1001" spc="-12" dirty="0">
                <a:latin typeface="Arial"/>
                <a:cs typeface="Arial"/>
              </a:rPr>
              <a:t>Traumatology,</a:t>
            </a:r>
            <a:r>
              <a:rPr sz="1001" spc="-3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Arthroscopy</a:t>
            </a:r>
            <a:r>
              <a:rPr sz="1001" spc="21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https://doi.org/10.1007/s00167-023-07555-</a:t>
            </a:r>
            <a:r>
              <a:rPr sz="1001" spc="-30" dirty="0">
                <a:latin typeface="Arial"/>
                <a:cs typeface="Arial"/>
              </a:rPr>
              <a:t>0</a:t>
            </a:r>
            <a:endParaRPr sz="1001" dirty="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8961" y="1581452"/>
            <a:ext cx="6054096" cy="2315421"/>
          </a:xfrm>
          <a:prstGeom prst="rect">
            <a:avLst/>
          </a:prstGeom>
        </p:spPr>
      </p:pic>
      <p:grpSp>
        <p:nvGrpSpPr>
          <p:cNvPr id="2" name="object 20">
            <a:extLst>
              <a:ext uri="{FF2B5EF4-FFF2-40B4-BE49-F238E27FC236}">
                <a16:creationId xmlns:a16="http://schemas.microsoft.com/office/drawing/2014/main" id="{B1C90E6D-E49E-1ABD-BE21-DB6D127B4154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70F87B9E-7373-3F4C-30E5-BE05ABB6A503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3327E947-9FDB-15C0-4077-C446ED2B71CA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063F9A19-8ABC-D151-EBB4-8FAF71D9F67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CF730A70-2A41-8DF5-AD87-D5854783CB3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24269" y="2842424"/>
            <a:ext cx="3003119" cy="1022661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 marR="308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Stem Cell Complication Management</a:t>
            </a:r>
          </a:p>
        </p:txBody>
      </p:sp>
      <p:grpSp>
        <p:nvGrpSpPr>
          <p:cNvPr id="3" name="object 20">
            <a:extLst>
              <a:ext uri="{FF2B5EF4-FFF2-40B4-BE49-F238E27FC236}">
                <a16:creationId xmlns:a16="http://schemas.microsoft.com/office/drawing/2014/main" id="{39462451-8E19-9E50-FAD3-B6FCF9277585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4" name="object 21">
              <a:extLst>
                <a:ext uri="{FF2B5EF4-FFF2-40B4-BE49-F238E27FC236}">
                  <a16:creationId xmlns:a16="http://schemas.microsoft.com/office/drawing/2014/main" id="{64313536-A9D3-494D-0FA3-751441D71164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22">
              <a:extLst>
                <a:ext uri="{FF2B5EF4-FFF2-40B4-BE49-F238E27FC236}">
                  <a16:creationId xmlns:a16="http://schemas.microsoft.com/office/drawing/2014/main" id="{604EAF7F-C1EA-3710-BFB2-F2941DEAEE94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" name="object 23">
              <a:extLst>
                <a:ext uri="{FF2B5EF4-FFF2-40B4-BE49-F238E27FC236}">
                  <a16:creationId xmlns:a16="http://schemas.microsoft.com/office/drawing/2014/main" id="{A711017C-3992-1A7C-97E0-5AF14DDE1C0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7" name="object 24">
              <a:extLst>
                <a:ext uri="{FF2B5EF4-FFF2-40B4-BE49-F238E27FC236}">
                  <a16:creationId xmlns:a16="http://schemas.microsoft.com/office/drawing/2014/main" id="{A769EBEE-90D7-634B-A879-86FF5DDD2F3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38277" y="-126412"/>
            <a:ext cx="9915446" cy="690925"/>
          </a:xfrm>
          <a:prstGeom prst="rect">
            <a:avLst/>
          </a:prstGeom>
        </p:spPr>
        <p:txBody>
          <a:bodyPr vert="horz" wrap="square" lIns="0" tIns="348963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Stem Cell</a:t>
            </a:r>
            <a:r>
              <a:rPr sz="2200" b="1" spc="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Complication</a:t>
            </a:r>
            <a:r>
              <a:rPr sz="2200" b="1" spc="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spc="-6" dirty="0">
                <a:solidFill>
                  <a:srgbClr val="7F7F7F"/>
                </a:solidFill>
                <a:latin typeface="Century Gothic" panose="020B0502020202020204" pitchFamily="34" charset="0"/>
              </a:rPr>
              <a:t>Management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26842" y="5990195"/>
            <a:ext cx="6718607" cy="46930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lnSpc>
                <a:spcPts val="1201"/>
              </a:lnSpc>
              <a:spcBef>
                <a:spcPts val="58"/>
              </a:spcBef>
            </a:pPr>
            <a:r>
              <a:rPr sz="1001" spc="-6" dirty="0">
                <a:latin typeface="Arial"/>
                <a:cs typeface="Arial"/>
              </a:rPr>
              <a:t>Goncharov,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E.N.;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Koval,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O.A.;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Igorevich,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E.I.;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Encarnacion</a:t>
            </a:r>
            <a:r>
              <a:rPr sz="1001" spc="-18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Ramirez,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M.D.J.;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Nurmukhametov,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R.;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Valentinovich,</a:t>
            </a:r>
            <a:endParaRPr sz="1001" dirty="0">
              <a:latin typeface="Arial"/>
              <a:cs typeface="Arial"/>
            </a:endParaRPr>
          </a:p>
          <a:p>
            <a:pPr marL="7701" marR="3081"/>
            <a:r>
              <a:rPr sz="1001" dirty="0">
                <a:latin typeface="Arial"/>
                <a:cs typeface="Arial"/>
              </a:rPr>
              <a:t>K.K.;</a:t>
            </a:r>
            <a:r>
              <a:rPr sz="1001" spc="-21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Montemurro,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N.</a:t>
            </a:r>
            <a:r>
              <a:rPr sz="1001" spc="-73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Analyzing</a:t>
            </a:r>
            <a:r>
              <a:rPr sz="1001" spc="-18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the</a:t>
            </a:r>
            <a:r>
              <a:rPr sz="1001" spc="-21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Clinical</a:t>
            </a:r>
            <a:r>
              <a:rPr sz="1001" spc="-18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Potential</a:t>
            </a:r>
            <a:r>
              <a:rPr sz="1001" spc="-21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of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Stromal</a:t>
            </a:r>
            <a:r>
              <a:rPr sz="1001" spc="-21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Vascular</a:t>
            </a:r>
            <a:r>
              <a:rPr sz="1001" spc="-18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Fraction:</a:t>
            </a:r>
            <a:r>
              <a:rPr sz="1001" spc="-67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</a:t>
            </a:r>
            <a:r>
              <a:rPr sz="1001" spc="-6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Comprehensive</a:t>
            </a:r>
            <a:r>
              <a:rPr sz="1001" spc="-21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Literature</a:t>
            </a:r>
            <a:r>
              <a:rPr sz="1001" spc="-18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Review. </a:t>
            </a:r>
            <a:r>
              <a:rPr sz="1001" dirty="0">
                <a:latin typeface="Arial"/>
                <a:cs typeface="Arial"/>
              </a:rPr>
              <a:t>Medicina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2024,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60,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spc="-12" dirty="0">
                <a:latin typeface="Arial"/>
                <a:cs typeface="Arial"/>
              </a:rPr>
              <a:t>221.</a:t>
            </a:r>
            <a:endParaRPr sz="1001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64180" y="997818"/>
            <a:ext cx="5105571" cy="459081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86604" indent="115904">
              <a:lnSpc>
                <a:spcPct val="118900"/>
              </a:lnSpc>
              <a:spcBef>
                <a:spcPts val="55"/>
              </a:spcBef>
              <a:buChar char="•"/>
              <a:tabLst>
                <a:tab pos="123606" algn="l"/>
              </a:tabLst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ea typeface="+mj-ea"/>
                <a:cs typeface="+mj-cs"/>
              </a:rPr>
              <a:t>Autologous stem cell therapy is a treatment method that involves using stem cells obtained from the patient's own body.</a:t>
            </a:r>
          </a:p>
          <a:p>
            <a:pPr marL="7701" marR="22334" indent="127456">
              <a:lnSpc>
                <a:spcPct val="118900"/>
              </a:lnSpc>
              <a:spcBef>
                <a:spcPts val="3"/>
              </a:spcBef>
              <a:buChar char="•"/>
              <a:tabLst>
                <a:tab pos="135157" algn="l"/>
              </a:tabLst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ea typeface="+mj-ea"/>
                <a:cs typeface="+mj-cs"/>
              </a:rPr>
              <a:t>Complications related to external factors, such as the risk of infection and reactions that may occur against the immune system, may be lower.</a:t>
            </a:r>
          </a:p>
          <a:p>
            <a:pPr marL="7701" marR="3081" indent="123606">
              <a:lnSpc>
                <a:spcPct val="118900"/>
              </a:lnSpc>
              <a:buChar char="•"/>
              <a:tabLst>
                <a:tab pos="131307" algn="l"/>
              </a:tabLst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ea typeface="+mj-ea"/>
                <a:cs typeface="+mj-cs"/>
              </a:rPr>
              <a:t>The risk of complications varies for each patient, and individuals undergoing autologous stem cell therapy generally face lower risks since there is a lower probability of compatibility issues when using stem cells obtained from their own bodies.</a:t>
            </a: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1932" y="2066659"/>
            <a:ext cx="4899398" cy="2724203"/>
          </a:xfrm>
          <a:prstGeom prst="rect">
            <a:avLst/>
          </a:prstGeom>
        </p:spPr>
      </p:pic>
      <p:grpSp>
        <p:nvGrpSpPr>
          <p:cNvPr id="2" name="object 20">
            <a:extLst>
              <a:ext uri="{FF2B5EF4-FFF2-40B4-BE49-F238E27FC236}">
                <a16:creationId xmlns:a16="http://schemas.microsoft.com/office/drawing/2014/main" id="{E1B0A413-74CE-B565-EF5F-18D64DDC0B65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63032190-D992-3B84-AA06-D840FF640382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719BDB4E-BF28-0379-4941-B9A72E720259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0189ACDE-887B-D5C6-432B-41160D9C189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9CFFB4C8-AB91-9438-63A8-825B56F4E7B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1331518" y="6132435"/>
            <a:ext cx="6166424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sz="1001" dirty="0">
                <a:latin typeface="Arial"/>
                <a:cs typeface="Arial"/>
              </a:rPr>
              <a:t>Ghiasloo,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Mohammad,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et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al.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"Expanding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clinical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indications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of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mechanically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isolated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stromal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vascular</a:t>
            </a:r>
            <a:r>
              <a:rPr sz="1001" spc="-6" dirty="0">
                <a:latin typeface="Arial"/>
                <a:cs typeface="Arial"/>
              </a:rPr>
              <a:t> fraction: </a:t>
            </a:r>
            <a:r>
              <a:rPr sz="1001" dirty="0">
                <a:latin typeface="Arial"/>
                <a:cs typeface="Arial"/>
              </a:rPr>
              <a:t>a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systematic </a:t>
            </a:r>
            <a:r>
              <a:rPr sz="1001" spc="-12" dirty="0">
                <a:latin typeface="Arial"/>
                <a:cs typeface="Arial"/>
              </a:rPr>
              <a:t>review."</a:t>
            </a:r>
            <a:r>
              <a:rPr sz="1001" spc="-61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Aesthetic surgery journal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40.9</a:t>
            </a:r>
            <a:r>
              <a:rPr sz="1001" spc="-3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(2020):</a:t>
            </a:r>
            <a:r>
              <a:rPr sz="1001" spc="-3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NP546-</a:t>
            </a:r>
            <a:r>
              <a:rPr sz="1001" spc="-6" dirty="0">
                <a:latin typeface="Arial"/>
                <a:cs typeface="Arial"/>
              </a:rPr>
              <a:t>NP560.</a:t>
            </a:r>
            <a:endParaRPr sz="1001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56516" y="893833"/>
            <a:ext cx="9253102" cy="506992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5442495" defTabSz="890900">
              <a:spcBef>
                <a:spcPts val="82"/>
              </a:spcBef>
              <a:tabLst>
                <a:tab pos="123606" algn="l"/>
              </a:tabLst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ea typeface="+mj-ea"/>
                <a:cs typeface="+mj-cs"/>
              </a:rPr>
              <a:t>Autologous stem cell therapy with SVF is evaluated in a recent study.</a:t>
            </a:r>
          </a:p>
          <a:p>
            <a:pPr marL="7701" defTabSz="890900">
              <a:spcBef>
                <a:spcPts val="82"/>
              </a:spcBef>
            </a:pPr>
            <a:endParaRPr dirty="0">
              <a:solidFill>
                <a:srgbClr val="7F7F7F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7701" marR="4857967" defTabSz="890900">
              <a:spcBef>
                <a:spcPts val="82"/>
              </a:spcBef>
              <a:tabLst>
                <a:tab pos="135157" algn="l"/>
              </a:tabLst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ea typeface="+mj-ea"/>
                <a:cs typeface="+mj-cs"/>
              </a:rPr>
              <a:t>SVF therapy was observed for 10 different medical applications, namely skin quality and scar improvement, osteoarthritis, tendinopathy, TMJ disorders, wound healing, androgenic alopecia, perianal fistula, migraine and vocal fold scarring.</a:t>
            </a:r>
          </a:p>
          <a:p>
            <a:pPr marL="7701" defTabSz="890900">
              <a:spcBef>
                <a:spcPts val="82"/>
              </a:spcBef>
            </a:pPr>
            <a:endParaRPr dirty="0">
              <a:solidFill>
                <a:srgbClr val="7F7F7F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7701" marR="4754000" defTabSz="890900">
              <a:spcBef>
                <a:spcPts val="82"/>
              </a:spcBef>
              <a:tabLst>
                <a:tab pos="135157" algn="l"/>
              </a:tabLst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ea typeface="+mj-ea"/>
                <a:cs typeface="+mj-cs"/>
              </a:rPr>
              <a:t>Overall, SVF therapy resulted in good/excellent outcomes, with few or no adverse events.</a:t>
            </a:r>
          </a:p>
          <a:p>
            <a:pPr marL="7701" defTabSz="890900">
              <a:spcBef>
                <a:spcPts val="82"/>
              </a:spcBef>
            </a:pPr>
            <a:endParaRPr dirty="0">
              <a:solidFill>
                <a:srgbClr val="7F7F7F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7701" marR="3081" defTabSz="890900">
              <a:spcBef>
                <a:spcPts val="82"/>
              </a:spcBef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ea typeface="+mj-ea"/>
                <a:cs typeface="+mj-cs"/>
              </a:rPr>
              <a:t>Among the 1443 patients, only in 50 (3.46%) were complications observed, mostly related to the liposuction procedure. Most complications were minor and resolved without any medical intervention</a:t>
            </a:r>
            <a:r>
              <a:rPr sz="1577" spc="-6" dirty="0">
                <a:latin typeface="Arial"/>
                <a:cs typeface="Arial"/>
              </a:rPr>
              <a:t>.</a:t>
            </a:r>
            <a:endParaRPr sz="1577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268144" y="1770610"/>
            <a:ext cx="5598454" cy="2832920"/>
            <a:chOff x="10335928" y="2919867"/>
            <a:chExt cx="9232265" cy="4671695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35928" y="2919867"/>
              <a:ext cx="9232173" cy="467136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57057" y="3140997"/>
              <a:ext cx="8688554" cy="412775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464916" y="3048860"/>
              <a:ext cx="8872855" cy="4312285"/>
            </a:xfrm>
            <a:custGeom>
              <a:avLst/>
              <a:gdLst/>
              <a:ahLst/>
              <a:cxnLst/>
              <a:rect l="l" t="t" r="r" b="b"/>
              <a:pathLst>
                <a:path w="8872855" h="4312284">
                  <a:moveTo>
                    <a:pt x="0" y="0"/>
                  </a:moveTo>
                  <a:lnTo>
                    <a:pt x="8872839" y="0"/>
                  </a:lnTo>
                  <a:lnTo>
                    <a:pt x="8872839" y="4312036"/>
                  </a:lnTo>
                  <a:lnTo>
                    <a:pt x="0" y="4312036"/>
                  </a:lnTo>
                  <a:lnTo>
                    <a:pt x="0" y="0"/>
                  </a:lnTo>
                  <a:close/>
                </a:path>
              </a:pathLst>
            </a:custGeom>
            <a:ln w="1047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4" name="object 20">
            <a:extLst>
              <a:ext uri="{FF2B5EF4-FFF2-40B4-BE49-F238E27FC236}">
                <a16:creationId xmlns:a16="http://schemas.microsoft.com/office/drawing/2014/main" id="{49E2AE1A-E99B-7C37-6C9D-851C74BE7A85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5" name="object 21">
              <a:extLst>
                <a:ext uri="{FF2B5EF4-FFF2-40B4-BE49-F238E27FC236}">
                  <a16:creationId xmlns:a16="http://schemas.microsoft.com/office/drawing/2014/main" id="{CA995670-69BC-9FCE-050E-77AC2C4B0CFD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F5AB1BE6-C647-6AFA-76C4-3D3370D39CB4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7" name="object 23">
              <a:extLst>
                <a:ext uri="{FF2B5EF4-FFF2-40B4-BE49-F238E27FC236}">
                  <a16:creationId xmlns:a16="http://schemas.microsoft.com/office/drawing/2014/main" id="{5DE52D77-C348-019D-834D-9D33DE3FAD4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8" name="object 24">
              <a:extLst>
                <a:ext uri="{FF2B5EF4-FFF2-40B4-BE49-F238E27FC236}">
                  <a16:creationId xmlns:a16="http://schemas.microsoft.com/office/drawing/2014/main" id="{30452FD8-23E4-A694-A47E-2E96F6D3045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  <p:sp>
        <p:nvSpPr>
          <p:cNvPr id="9" name="object 16">
            <a:extLst>
              <a:ext uri="{FF2B5EF4-FFF2-40B4-BE49-F238E27FC236}">
                <a16:creationId xmlns:a16="http://schemas.microsoft.com/office/drawing/2014/main" id="{5B6F38E0-953E-E0E8-9CE9-24EE6F2CA7CA}"/>
              </a:ext>
            </a:extLst>
          </p:cNvPr>
          <p:cNvSpPr txBox="1">
            <a:spLocks/>
          </p:cNvSpPr>
          <p:nvPr/>
        </p:nvSpPr>
        <p:spPr>
          <a:xfrm>
            <a:off x="1138277" y="-126412"/>
            <a:ext cx="9915446" cy="690925"/>
          </a:xfrm>
          <a:prstGeom prst="rect">
            <a:avLst/>
          </a:prstGeom>
        </p:spPr>
        <p:txBody>
          <a:bodyPr vert="horz" wrap="square" lIns="0" tIns="348963" rIns="0" bIns="0" rtlCol="0" anchor="ctr">
            <a:spAutoFit/>
          </a:bodyPr>
          <a:lstStyle>
            <a:lvl1pPr algn="l" defTabSz="8909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lang="tr-TR"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Stem Cell Complication Management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91034" y="104632"/>
            <a:ext cx="9224566" cy="690925"/>
          </a:xfrm>
          <a:prstGeom prst="rect">
            <a:avLst/>
          </a:prstGeom>
        </p:spPr>
        <p:txBody>
          <a:bodyPr vert="horz" wrap="square" lIns="0" tIns="348963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Which Conditions Can Lead to Complications?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623439" y="6132435"/>
            <a:ext cx="6387451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sz="1001" spc="-12" dirty="0">
                <a:latin typeface="Arial"/>
                <a:cs typeface="Arial"/>
              </a:rPr>
              <a:t>Yang</a:t>
            </a:r>
            <a:r>
              <a:rPr sz="1001" spc="-18" dirty="0">
                <a:latin typeface="Arial"/>
                <a:cs typeface="Arial"/>
              </a:rPr>
              <a:t> </a:t>
            </a:r>
            <a:r>
              <a:rPr sz="1001" spc="-55" dirty="0">
                <a:latin typeface="Arial"/>
                <a:cs typeface="Arial"/>
              </a:rPr>
              <a:t>F,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Ji</a:t>
            </a:r>
            <a:r>
              <a:rPr sz="1001" spc="-18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Z,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Peng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L,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Fu</a:t>
            </a:r>
            <a:r>
              <a:rPr sz="1001" spc="-33" dirty="0">
                <a:latin typeface="Arial"/>
                <a:cs typeface="Arial"/>
              </a:rPr>
              <a:t> </a:t>
            </a:r>
            <a:r>
              <a:rPr sz="1001" spc="-55" dirty="0">
                <a:latin typeface="Arial"/>
                <a:cs typeface="Arial"/>
              </a:rPr>
              <a:t>T,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Liu</a:t>
            </a:r>
            <a:r>
              <a:rPr sz="1001" spc="-18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K,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Dou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W,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et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al.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(2021)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Efficacy,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safety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and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complications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of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autologous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fat</a:t>
            </a:r>
            <a:r>
              <a:rPr sz="1001" spc="-15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grafting </a:t>
            </a:r>
            <a:r>
              <a:rPr sz="1001" dirty="0">
                <a:latin typeface="Arial"/>
                <a:cs typeface="Arial"/>
              </a:rPr>
              <a:t>to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the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eyelids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and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periorbital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area:</a:t>
            </a:r>
            <a:r>
              <a:rPr sz="1001" spc="-61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</a:t>
            </a:r>
            <a:r>
              <a:rPr sz="1001" spc="-64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systematic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review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and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meta-analysis.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PLoS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ONE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16(4):</a:t>
            </a:r>
            <a:r>
              <a:rPr sz="1001" spc="270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e0248505</a:t>
            </a:r>
            <a:endParaRPr sz="1001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64180" y="1544392"/>
            <a:ext cx="5311949" cy="425848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>
              <a:lnSpc>
                <a:spcPct val="118900"/>
              </a:lnSpc>
              <a:spcBef>
                <a:spcPts val="55"/>
              </a:spcBef>
            </a:pPr>
            <a:r>
              <a:rPr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Infection: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There</a:t>
            </a:r>
            <a:r>
              <a:rPr spc="3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may</a:t>
            </a:r>
            <a:r>
              <a:rPr spc="3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be</a:t>
            </a:r>
            <a:r>
              <a:rPr spc="3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</a:t>
            </a:r>
            <a:r>
              <a:rPr spc="3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risk</a:t>
            </a:r>
            <a:r>
              <a:rPr spc="3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of</a:t>
            </a:r>
            <a:r>
              <a:rPr spc="3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infection</a:t>
            </a:r>
            <a:r>
              <a:rPr spc="30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</a:t>
            </a:r>
            <a:r>
              <a:rPr spc="3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areas</a:t>
            </a:r>
            <a:r>
              <a:rPr spc="3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where</a:t>
            </a:r>
            <a:r>
              <a:rPr spc="3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stem</a:t>
            </a:r>
            <a:r>
              <a:rPr spc="3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cells</a:t>
            </a:r>
            <a:r>
              <a:rPr spc="3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are</a:t>
            </a:r>
            <a:r>
              <a:rPr spc="3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collected</a:t>
            </a:r>
            <a:r>
              <a:rPr spc="3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or</a:t>
            </a:r>
            <a:r>
              <a:rPr spc="3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applied.</a:t>
            </a:r>
            <a:r>
              <a:rPr spc="3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this</a:t>
            </a:r>
            <a:r>
              <a:rPr spc="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case,</a:t>
            </a:r>
            <a:r>
              <a:rPr spc="27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it</a:t>
            </a:r>
            <a:r>
              <a:rPr spc="27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is</a:t>
            </a:r>
            <a:r>
              <a:rPr spc="27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crucial</a:t>
            </a:r>
            <a:r>
              <a:rPr spc="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to</a:t>
            </a:r>
            <a:r>
              <a:rPr spc="27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follow</a:t>
            </a:r>
            <a:r>
              <a:rPr spc="27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appropriate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sterilization</a:t>
            </a:r>
            <a:r>
              <a:rPr spc="3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pc="3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hygiene</a:t>
            </a:r>
            <a:r>
              <a:rPr spc="3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measures.</a:t>
            </a:r>
            <a:endParaRPr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>
              <a:spcBef>
                <a:spcPts val="437"/>
              </a:spcBef>
            </a:pPr>
            <a:endParaRPr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93956">
              <a:lnSpc>
                <a:spcPct val="118900"/>
              </a:lnSpc>
              <a:spcBef>
                <a:spcPts val="3"/>
              </a:spcBef>
            </a:pPr>
            <a:r>
              <a:rPr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Bleeding:</a:t>
            </a:r>
            <a:r>
              <a:rPr b="1" spc="3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Bleeding</a:t>
            </a:r>
            <a:r>
              <a:rPr spc="4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may</a:t>
            </a:r>
            <a:r>
              <a:rPr spc="4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occur</a:t>
            </a:r>
            <a:r>
              <a:rPr spc="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during</a:t>
            </a:r>
            <a:r>
              <a:rPr spc="4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or</a:t>
            </a:r>
            <a:r>
              <a:rPr spc="4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after</a:t>
            </a:r>
            <a:r>
              <a:rPr spc="4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stem</a:t>
            </a:r>
            <a:r>
              <a:rPr spc="4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cell</a:t>
            </a:r>
            <a:r>
              <a:rPr spc="5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collection</a:t>
            </a:r>
            <a:r>
              <a:rPr spc="4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process.</a:t>
            </a:r>
            <a:r>
              <a:rPr spc="5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Individuals</a:t>
            </a:r>
            <a:r>
              <a:rPr spc="5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with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clotting</a:t>
            </a:r>
            <a:r>
              <a:rPr spc="4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issues</a:t>
            </a:r>
            <a:r>
              <a:rPr spc="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should</a:t>
            </a:r>
            <a:r>
              <a:rPr spc="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be</a:t>
            </a:r>
            <a:r>
              <a:rPr spc="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particularly</a:t>
            </a:r>
            <a:r>
              <a:rPr spc="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careful.</a:t>
            </a:r>
            <a:endParaRPr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>
              <a:spcBef>
                <a:spcPts val="437"/>
              </a:spcBef>
            </a:pPr>
            <a:endParaRPr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150175">
              <a:lnSpc>
                <a:spcPct val="118900"/>
              </a:lnSpc>
            </a:pPr>
            <a:r>
              <a:rPr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Allergic</a:t>
            </a:r>
            <a:r>
              <a:rPr b="1" spc="4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Reaction:</a:t>
            </a:r>
            <a:r>
              <a:rPr b="1" spc="-4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Although</a:t>
            </a:r>
            <a:r>
              <a:rPr spc="4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rare,</a:t>
            </a:r>
            <a:r>
              <a:rPr spc="5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some</a:t>
            </a:r>
            <a:r>
              <a:rPr spc="4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patients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may</a:t>
            </a:r>
            <a:r>
              <a:rPr spc="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experience</a:t>
            </a:r>
            <a:r>
              <a:rPr spc="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allergic</a:t>
            </a:r>
            <a:r>
              <a:rPr spc="4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reactions</a:t>
            </a:r>
            <a:r>
              <a:rPr spc="4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to</a:t>
            </a:r>
            <a:r>
              <a:rPr spc="4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administration</a:t>
            </a:r>
            <a:r>
              <a:rPr spc="3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of</a:t>
            </a:r>
            <a:r>
              <a:rPr spc="4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stem</a:t>
            </a:r>
            <a:r>
              <a:rPr spc="4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cells.</a:t>
            </a:r>
            <a:endParaRPr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7912" y="1974838"/>
            <a:ext cx="4632912" cy="3350349"/>
          </a:xfrm>
          <a:prstGeom prst="rect">
            <a:avLst/>
          </a:prstGeom>
        </p:spPr>
      </p:pic>
      <p:grpSp>
        <p:nvGrpSpPr>
          <p:cNvPr id="3" name="object 20">
            <a:extLst>
              <a:ext uri="{FF2B5EF4-FFF2-40B4-BE49-F238E27FC236}">
                <a16:creationId xmlns:a16="http://schemas.microsoft.com/office/drawing/2014/main" id="{7F87B905-0F4E-F2B6-7D19-8824E935584D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4" name="object 21">
              <a:extLst>
                <a:ext uri="{FF2B5EF4-FFF2-40B4-BE49-F238E27FC236}">
                  <a16:creationId xmlns:a16="http://schemas.microsoft.com/office/drawing/2014/main" id="{6D5E05C3-947F-696B-A13D-F3733A5EBB64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22">
              <a:extLst>
                <a:ext uri="{FF2B5EF4-FFF2-40B4-BE49-F238E27FC236}">
                  <a16:creationId xmlns:a16="http://schemas.microsoft.com/office/drawing/2014/main" id="{9F76D7AC-41BE-3FD6-6B7B-A9B53555A98A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" name="object 23">
              <a:extLst>
                <a:ext uri="{FF2B5EF4-FFF2-40B4-BE49-F238E27FC236}">
                  <a16:creationId xmlns:a16="http://schemas.microsoft.com/office/drawing/2014/main" id="{B6FFA1BC-D801-7DB4-DF81-5DE48C2FBE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7" name="object 24">
              <a:extLst>
                <a:ext uri="{FF2B5EF4-FFF2-40B4-BE49-F238E27FC236}">
                  <a16:creationId xmlns:a16="http://schemas.microsoft.com/office/drawing/2014/main" id="{0D8B7573-C072-D2C0-3A19-3E306714CC3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31031" y="300023"/>
            <a:ext cx="8514080" cy="666923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/>
          <a:p>
            <a:pPr marL="7701" marR="3081">
              <a:lnSpc>
                <a:spcPct val="100800"/>
              </a:lnSpc>
              <a:spcBef>
                <a:spcPts val="55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Complication Management and Stem Cell Patient Education Pre-Procedure Patient Assessment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40109" y="6132435"/>
            <a:ext cx="6166424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sz="1001" dirty="0">
                <a:latin typeface="Arial"/>
                <a:cs typeface="Arial"/>
              </a:rPr>
              <a:t>Ghiasloo,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Mohammad,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et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al.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"Expanding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clinical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indications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of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mechanically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isolated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stromal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vascular</a:t>
            </a:r>
            <a:r>
              <a:rPr sz="1001" spc="-6" dirty="0">
                <a:latin typeface="Arial"/>
                <a:cs typeface="Arial"/>
              </a:rPr>
              <a:t> fraction: </a:t>
            </a:r>
            <a:r>
              <a:rPr sz="1001" dirty="0">
                <a:latin typeface="Arial"/>
                <a:cs typeface="Arial"/>
              </a:rPr>
              <a:t>a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systematic </a:t>
            </a:r>
            <a:r>
              <a:rPr sz="1001" spc="-12" dirty="0">
                <a:latin typeface="Arial"/>
                <a:cs typeface="Arial"/>
              </a:rPr>
              <a:t>review."</a:t>
            </a:r>
            <a:r>
              <a:rPr sz="1001" spc="-61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Aesthetic surgery journal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40.9</a:t>
            </a:r>
            <a:r>
              <a:rPr sz="1001" spc="-3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(2020):</a:t>
            </a:r>
            <a:r>
              <a:rPr sz="1001" spc="-3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NP546-</a:t>
            </a:r>
            <a:r>
              <a:rPr sz="1001" spc="-6" dirty="0">
                <a:latin typeface="Arial"/>
                <a:cs typeface="Arial"/>
              </a:rPr>
              <a:t>NP560.</a:t>
            </a:r>
            <a:endParaRPr sz="1001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31031" y="2038098"/>
            <a:ext cx="9884608" cy="350367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>
              <a:lnSpc>
                <a:spcPts val="2250"/>
              </a:lnSpc>
              <a:spcBef>
                <a:spcPts val="61"/>
              </a:spcBef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By</a:t>
            </a:r>
            <a:r>
              <a:rPr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obtaining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medical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history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inquiring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about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patient's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previous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illnesses,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it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should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be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determined</a:t>
            </a:r>
            <a:r>
              <a:rPr spc="-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if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there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is an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unsuitable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history for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stem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cell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application, such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as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 history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of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cancer 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or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autoimmune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disease.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If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has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inappropriate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medical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history,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procedure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should</a:t>
            </a:r>
            <a:r>
              <a:rPr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not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be 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performed.</a:t>
            </a:r>
            <a:endParaRPr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>
              <a:spcBef>
                <a:spcPts val="100"/>
              </a:spcBef>
            </a:pPr>
            <a:endParaRPr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189066" algn="just">
              <a:lnSpc>
                <a:spcPct val="104800"/>
              </a:lnSpc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medications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is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currently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taking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should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identified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by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asking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about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patient's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health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history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to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determine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suitability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for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procedure.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If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deemed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unsuitable,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should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be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informed,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procedure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should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not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be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carried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out.</a:t>
            </a:r>
            <a:endParaRPr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>
              <a:spcBef>
                <a:spcPts val="194"/>
              </a:spcBef>
            </a:pPr>
            <a:endParaRPr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252987" algn="just">
              <a:lnSpc>
                <a:spcPct val="104800"/>
              </a:lnSpc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If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is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deemed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suitable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for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procedure,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detailed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explanation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of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process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should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be</a:t>
            </a:r>
            <a:r>
              <a:rPr spc="-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provided,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informed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consent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form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should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signed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by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patient.</a:t>
            </a:r>
            <a:endParaRPr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F153809E-F3F0-59C6-B874-50269E3438F8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AE685D33-7369-2326-C1A5-EF0762F4F19D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C6FA6BD1-A592-7739-B191-46187E6E2623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637FBB56-873A-AC0D-D097-29AB11E8B38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9903CD91-579A-5948-2DBC-366B42878D0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0412F3-88D4-87FA-6B43-CFDD77AFC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080" y="701040"/>
            <a:ext cx="12390119" cy="5475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spc="-15" baseline="1068" dirty="0">
                <a:solidFill>
                  <a:srgbClr val="000000"/>
                </a:solidFill>
              </a:rPr>
              <a:t>Autologous</a:t>
            </a:r>
            <a:r>
              <a:rPr lang="en-US" sz="2800" b="1" spc="-15" baseline="1068" dirty="0">
                <a:solidFill>
                  <a:srgbClr val="000000"/>
                </a:solidFill>
              </a:rPr>
              <a:t> </a:t>
            </a:r>
            <a:r>
              <a:rPr lang="tr-TR" sz="2800" b="1" baseline="1068" dirty="0">
                <a:solidFill>
                  <a:srgbClr val="000000"/>
                </a:solidFill>
              </a:rPr>
              <a:t>MicroGrafting-</a:t>
            </a:r>
            <a:r>
              <a:rPr lang="tr-TR" sz="2800" b="1" spc="-15" baseline="1068" dirty="0">
                <a:solidFill>
                  <a:srgbClr val="000000"/>
                </a:solidFill>
              </a:rPr>
              <a:t>Unipotent</a:t>
            </a:r>
            <a:r>
              <a:rPr lang="tr-TR" sz="2800" b="1" baseline="1068" dirty="0">
                <a:solidFill>
                  <a:srgbClr val="000000"/>
                </a:solidFill>
              </a:rPr>
              <a:t>	</a:t>
            </a:r>
            <a:r>
              <a:rPr lang="en-US" sz="2800" b="1" baseline="1068" dirty="0">
                <a:solidFill>
                  <a:srgbClr val="000000"/>
                </a:solidFill>
              </a:rPr>
              <a:t>             </a:t>
            </a:r>
            <a:r>
              <a:rPr lang="tr-TR" sz="1800" b="1" dirty="0">
                <a:solidFill>
                  <a:srgbClr val="000000"/>
                </a:solidFill>
              </a:rPr>
              <a:t>Multipotent</a:t>
            </a:r>
            <a:r>
              <a:rPr lang="tr-TR" sz="1800" b="1" spc="-15" dirty="0">
                <a:solidFill>
                  <a:srgbClr val="000000"/>
                </a:solidFill>
              </a:rPr>
              <a:t> </a:t>
            </a:r>
            <a:r>
              <a:rPr lang="tr-TR" sz="1800" b="1" dirty="0">
                <a:solidFill>
                  <a:srgbClr val="000000"/>
                </a:solidFill>
              </a:rPr>
              <a:t>Stem Cells-</a:t>
            </a:r>
            <a:r>
              <a:rPr lang="tr-TR" sz="1800" b="1" spc="-25" dirty="0">
                <a:solidFill>
                  <a:srgbClr val="000000"/>
                </a:solidFill>
              </a:rPr>
              <a:t>SVF </a:t>
            </a:r>
            <a:r>
              <a:rPr lang="tr-TR" sz="1800" b="1" dirty="0">
                <a:solidFill>
                  <a:srgbClr val="000000"/>
                </a:solidFill>
              </a:rPr>
              <a:t>Stem</a:t>
            </a:r>
            <a:r>
              <a:rPr lang="tr-TR" sz="1800" b="1" spc="-30" dirty="0">
                <a:solidFill>
                  <a:srgbClr val="000000"/>
                </a:solidFill>
              </a:rPr>
              <a:t> </a:t>
            </a:r>
            <a:r>
              <a:rPr lang="tr-TR" sz="1800" b="1" dirty="0">
                <a:solidFill>
                  <a:srgbClr val="000000"/>
                </a:solidFill>
              </a:rPr>
              <a:t>Cells</a:t>
            </a:r>
            <a:r>
              <a:rPr lang="tr-TR" sz="1800" b="1" spc="-20" dirty="0">
                <a:solidFill>
                  <a:srgbClr val="000000"/>
                </a:solidFill>
              </a:rPr>
              <a:t> </a:t>
            </a:r>
            <a:r>
              <a:rPr lang="tr-TR" sz="1800" b="1" dirty="0">
                <a:solidFill>
                  <a:srgbClr val="000000"/>
                </a:solidFill>
              </a:rPr>
              <a:t>(Progenitor</a:t>
            </a:r>
            <a:r>
              <a:rPr lang="tr-TR" sz="1800" b="1" spc="-20" dirty="0">
                <a:solidFill>
                  <a:srgbClr val="000000"/>
                </a:solidFill>
              </a:rPr>
              <a:t> </a:t>
            </a:r>
            <a:r>
              <a:rPr lang="tr-TR" sz="1800" b="1" dirty="0">
                <a:solidFill>
                  <a:srgbClr val="000000"/>
                </a:solidFill>
              </a:rPr>
              <a:t>Stem</a:t>
            </a:r>
            <a:r>
              <a:rPr lang="tr-TR" sz="1800" b="1" spc="-20" dirty="0">
                <a:solidFill>
                  <a:srgbClr val="000000"/>
                </a:solidFill>
              </a:rPr>
              <a:t> </a:t>
            </a:r>
            <a:r>
              <a:rPr lang="tr-TR" sz="1800" b="1" spc="-10" dirty="0">
                <a:solidFill>
                  <a:srgbClr val="000000"/>
                </a:solidFill>
              </a:rPr>
              <a:t>Cells)</a:t>
            </a:r>
            <a:endParaRPr lang="en-AE" sz="1800" b="1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F53DD04-B213-80CF-67D0-2CB0209CB2A3}"/>
              </a:ext>
            </a:extLst>
          </p:cNvPr>
          <p:cNvSpPr txBox="1">
            <a:spLocks/>
          </p:cNvSpPr>
          <p:nvPr/>
        </p:nvSpPr>
        <p:spPr>
          <a:xfrm>
            <a:off x="1173481" y="101600"/>
            <a:ext cx="10022839" cy="50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2725" indent="-222725" algn="l" defTabSz="890900" rtl="0" eaLnBrk="1" latinLnBrk="0" hangingPunct="1">
              <a:lnSpc>
                <a:spcPct val="90000"/>
              </a:lnSpc>
              <a:spcBef>
                <a:spcPts val="974"/>
              </a:spcBef>
              <a:buFont typeface="Arial" panose="020B0604020202020204" pitchFamily="34" charset="0"/>
              <a:buChar char="•"/>
              <a:defRPr sz="27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1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36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90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5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99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54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08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63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Classification of Stem Cells Based on Differentiation Properties</a:t>
            </a:r>
            <a:endParaRPr lang="en-AE" sz="2200" b="1" dirty="0"/>
          </a:p>
        </p:txBody>
      </p:sp>
      <p:grpSp>
        <p:nvGrpSpPr>
          <p:cNvPr id="45" name="object 45"/>
          <p:cNvGrpSpPr/>
          <p:nvPr/>
        </p:nvGrpSpPr>
        <p:grpSpPr>
          <a:xfrm>
            <a:off x="1488150" y="1046934"/>
            <a:ext cx="10089459" cy="5266508"/>
            <a:chOff x="4800021" y="3868238"/>
            <a:chExt cx="11624945" cy="5817870"/>
          </a:xfrm>
        </p:grpSpPr>
        <p:sp>
          <p:nvSpPr>
            <p:cNvPr id="46" name="object 46"/>
            <p:cNvSpPr/>
            <p:nvPr/>
          </p:nvSpPr>
          <p:spPr>
            <a:xfrm>
              <a:off x="4800021" y="3868238"/>
              <a:ext cx="5817870" cy="5817870"/>
            </a:xfrm>
            <a:custGeom>
              <a:avLst/>
              <a:gdLst/>
              <a:ahLst/>
              <a:cxnLst/>
              <a:rect l="l" t="t" r="r" b="b"/>
              <a:pathLst>
                <a:path w="5817870" h="5817870">
                  <a:moveTo>
                    <a:pt x="5817246" y="0"/>
                  </a:moveTo>
                  <a:lnTo>
                    <a:pt x="0" y="0"/>
                  </a:lnTo>
                  <a:lnTo>
                    <a:pt x="0" y="5817246"/>
                  </a:lnTo>
                  <a:lnTo>
                    <a:pt x="5817246" y="5817246"/>
                  </a:lnTo>
                  <a:lnTo>
                    <a:pt x="5817246" y="0"/>
                  </a:lnTo>
                  <a:close/>
                </a:path>
              </a:pathLst>
            </a:custGeom>
            <a:solidFill>
              <a:srgbClr val="7C889B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0607478" y="3868238"/>
              <a:ext cx="5817870" cy="5817870"/>
            </a:xfrm>
            <a:custGeom>
              <a:avLst/>
              <a:gdLst/>
              <a:ahLst/>
              <a:cxnLst/>
              <a:rect l="l" t="t" r="r" b="b"/>
              <a:pathLst>
                <a:path w="5817869" h="5817870">
                  <a:moveTo>
                    <a:pt x="5817246" y="0"/>
                  </a:moveTo>
                  <a:lnTo>
                    <a:pt x="0" y="0"/>
                  </a:lnTo>
                  <a:lnTo>
                    <a:pt x="0" y="5817246"/>
                  </a:lnTo>
                  <a:lnTo>
                    <a:pt x="5817246" y="5817246"/>
                  </a:lnTo>
                  <a:lnTo>
                    <a:pt x="5817246" y="0"/>
                  </a:lnTo>
                  <a:close/>
                </a:path>
              </a:pathLst>
            </a:custGeom>
            <a:solidFill>
              <a:srgbClr val="91C2D8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9813874" y="6040037"/>
              <a:ext cx="1607185" cy="368935"/>
            </a:xfrm>
            <a:custGeom>
              <a:avLst/>
              <a:gdLst/>
              <a:ahLst/>
              <a:cxnLst/>
              <a:rect l="l" t="t" r="r" b="b"/>
              <a:pathLst>
                <a:path w="1607184" h="368935">
                  <a:moveTo>
                    <a:pt x="1057859" y="170014"/>
                  </a:moveTo>
                  <a:lnTo>
                    <a:pt x="1051775" y="124815"/>
                  </a:lnTo>
                  <a:lnTo>
                    <a:pt x="1034643" y="84201"/>
                  </a:lnTo>
                  <a:lnTo>
                    <a:pt x="1008062" y="49796"/>
                  </a:lnTo>
                  <a:lnTo>
                    <a:pt x="973645" y="23215"/>
                  </a:lnTo>
                  <a:lnTo>
                    <a:pt x="933030" y="6070"/>
                  </a:lnTo>
                  <a:lnTo>
                    <a:pt x="887844" y="0"/>
                  </a:lnTo>
                  <a:lnTo>
                    <a:pt x="170014" y="0"/>
                  </a:lnTo>
                  <a:lnTo>
                    <a:pt x="124828" y="6070"/>
                  </a:lnTo>
                  <a:lnTo>
                    <a:pt x="84213" y="23215"/>
                  </a:lnTo>
                  <a:lnTo>
                    <a:pt x="49796" y="49796"/>
                  </a:lnTo>
                  <a:lnTo>
                    <a:pt x="23215" y="84201"/>
                  </a:lnTo>
                  <a:lnTo>
                    <a:pt x="6070" y="124815"/>
                  </a:lnTo>
                  <a:lnTo>
                    <a:pt x="0" y="170014"/>
                  </a:lnTo>
                  <a:lnTo>
                    <a:pt x="0" y="198412"/>
                  </a:lnTo>
                  <a:lnTo>
                    <a:pt x="6070" y="243598"/>
                  </a:lnTo>
                  <a:lnTo>
                    <a:pt x="23215" y="284213"/>
                  </a:lnTo>
                  <a:lnTo>
                    <a:pt x="49796" y="318617"/>
                  </a:lnTo>
                  <a:lnTo>
                    <a:pt x="84213" y="345211"/>
                  </a:lnTo>
                  <a:lnTo>
                    <a:pt x="124828" y="362343"/>
                  </a:lnTo>
                  <a:lnTo>
                    <a:pt x="170014" y="368414"/>
                  </a:lnTo>
                  <a:lnTo>
                    <a:pt x="887844" y="368414"/>
                  </a:lnTo>
                  <a:lnTo>
                    <a:pt x="933030" y="362343"/>
                  </a:lnTo>
                  <a:lnTo>
                    <a:pt x="973645" y="345198"/>
                  </a:lnTo>
                  <a:lnTo>
                    <a:pt x="1008062" y="318617"/>
                  </a:lnTo>
                  <a:lnTo>
                    <a:pt x="1034643" y="284213"/>
                  </a:lnTo>
                  <a:lnTo>
                    <a:pt x="1051775" y="243598"/>
                  </a:lnTo>
                  <a:lnTo>
                    <a:pt x="1057859" y="198399"/>
                  </a:lnTo>
                  <a:lnTo>
                    <a:pt x="1057859" y="170014"/>
                  </a:lnTo>
                  <a:close/>
                </a:path>
                <a:path w="1607184" h="368935">
                  <a:moveTo>
                    <a:pt x="1606778" y="164655"/>
                  </a:moveTo>
                  <a:lnTo>
                    <a:pt x="1600898" y="120878"/>
                  </a:lnTo>
                  <a:lnTo>
                    <a:pt x="1584299" y="81546"/>
                  </a:lnTo>
                  <a:lnTo>
                    <a:pt x="1558556" y="48221"/>
                  </a:lnTo>
                  <a:lnTo>
                    <a:pt x="1525231" y="22479"/>
                  </a:lnTo>
                  <a:lnTo>
                    <a:pt x="1485900" y="5880"/>
                  </a:lnTo>
                  <a:lnTo>
                    <a:pt x="1442135" y="0"/>
                  </a:lnTo>
                  <a:lnTo>
                    <a:pt x="1414627" y="0"/>
                  </a:lnTo>
                  <a:lnTo>
                    <a:pt x="1370863" y="5880"/>
                  </a:lnTo>
                  <a:lnTo>
                    <a:pt x="1331531" y="22479"/>
                  </a:lnTo>
                  <a:lnTo>
                    <a:pt x="1298206" y="48221"/>
                  </a:lnTo>
                  <a:lnTo>
                    <a:pt x="1272463" y="81546"/>
                  </a:lnTo>
                  <a:lnTo>
                    <a:pt x="1255864" y="120878"/>
                  </a:lnTo>
                  <a:lnTo>
                    <a:pt x="1249972" y="164655"/>
                  </a:lnTo>
                  <a:lnTo>
                    <a:pt x="1249972" y="203758"/>
                  </a:lnTo>
                  <a:lnTo>
                    <a:pt x="1255864" y="247535"/>
                  </a:lnTo>
                  <a:lnTo>
                    <a:pt x="1272463" y="286867"/>
                  </a:lnTo>
                  <a:lnTo>
                    <a:pt x="1298206" y="320192"/>
                  </a:lnTo>
                  <a:lnTo>
                    <a:pt x="1331531" y="345935"/>
                  </a:lnTo>
                  <a:lnTo>
                    <a:pt x="1370863" y="362534"/>
                  </a:lnTo>
                  <a:lnTo>
                    <a:pt x="1414627" y="368414"/>
                  </a:lnTo>
                  <a:lnTo>
                    <a:pt x="1442135" y="368414"/>
                  </a:lnTo>
                  <a:lnTo>
                    <a:pt x="1485900" y="362534"/>
                  </a:lnTo>
                  <a:lnTo>
                    <a:pt x="1525231" y="345935"/>
                  </a:lnTo>
                  <a:lnTo>
                    <a:pt x="1558556" y="320192"/>
                  </a:lnTo>
                  <a:lnTo>
                    <a:pt x="1584299" y="286867"/>
                  </a:lnTo>
                  <a:lnTo>
                    <a:pt x="1600898" y="247535"/>
                  </a:lnTo>
                  <a:lnTo>
                    <a:pt x="1606778" y="203758"/>
                  </a:lnTo>
                  <a:lnTo>
                    <a:pt x="1606778" y="164655"/>
                  </a:lnTo>
                  <a:close/>
                </a:path>
              </a:pathLst>
            </a:custGeom>
            <a:solidFill>
              <a:srgbClr val="7C889B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9813874" y="6408451"/>
              <a:ext cx="1607185" cy="1105535"/>
            </a:xfrm>
            <a:custGeom>
              <a:avLst/>
              <a:gdLst/>
              <a:ahLst/>
              <a:cxnLst/>
              <a:rect l="l" t="t" r="r" b="b"/>
              <a:pathLst>
                <a:path w="1607184" h="1105534">
                  <a:moveTo>
                    <a:pt x="356806" y="901471"/>
                  </a:moveTo>
                  <a:lnTo>
                    <a:pt x="350926" y="857707"/>
                  </a:lnTo>
                  <a:lnTo>
                    <a:pt x="334327" y="818375"/>
                  </a:lnTo>
                  <a:lnTo>
                    <a:pt x="308584" y="785050"/>
                  </a:lnTo>
                  <a:lnTo>
                    <a:pt x="275259" y="759307"/>
                  </a:lnTo>
                  <a:lnTo>
                    <a:pt x="235927" y="742708"/>
                  </a:lnTo>
                  <a:lnTo>
                    <a:pt x="192151" y="736828"/>
                  </a:lnTo>
                  <a:lnTo>
                    <a:pt x="164655" y="736828"/>
                  </a:lnTo>
                  <a:lnTo>
                    <a:pt x="120891" y="742708"/>
                  </a:lnTo>
                  <a:lnTo>
                    <a:pt x="81559" y="759307"/>
                  </a:lnTo>
                  <a:lnTo>
                    <a:pt x="48234" y="785050"/>
                  </a:lnTo>
                  <a:lnTo>
                    <a:pt x="22491" y="818375"/>
                  </a:lnTo>
                  <a:lnTo>
                    <a:pt x="5880" y="857707"/>
                  </a:lnTo>
                  <a:lnTo>
                    <a:pt x="0" y="901471"/>
                  </a:lnTo>
                  <a:lnTo>
                    <a:pt x="0" y="940587"/>
                  </a:lnTo>
                  <a:lnTo>
                    <a:pt x="5880" y="984364"/>
                  </a:lnTo>
                  <a:lnTo>
                    <a:pt x="22479" y="1023696"/>
                  </a:lnTo>
                  <a:lnTo>
                    <a:pt x="48234" y="1057021"/>
                  </a:lnTo>
                  <a:lnTo>
                    <a:pt x="81546" y="1082763"/>
                  </a:lnTo>
                  <a:lnTo>
                    <a:pt x="120891" y="1099362"/>
                  </a:lnTo>
                  <a:lnTo>
                    <a:pt x="164655" y="1105242"/>
                  </a:lnTo>
                  <a:lnTo>
                    <a:pt x="192151" y="1105242"/>
                  </a:lnTo>
                  <a:lnTo>
                    <a:pt x="235927" y="1099362"/>
                  </a:lnTo>
                  <a:lnTo>
                    <a:pt x="275259" y="1082763"/>
                  </a:lnTo>
                  <a:lnTo>
                    <a:pt x="308584" y="1057021"/>
                  </a:lnTo>
                  <a:lnTo>
                    <a:pt x="334327" y="1023696"/>
                  </a:lnTo>
                  <a:lnTo>
                    <a:pt x="350926" y="984364"/>
                  </a:lnTo>
                  <a:lnTo>
                    <a:pt x="356806" y="940587"/>
                  </a:lnTo>
                  <a:lnTo>
                    <a:pt x="356806" y="901471"/>
                  </a:lnTo>
                  <a:close/>
                </a:path>
                <a:path w="1607184" h="1105534">
                  <a:moveTo>
                    <a:pt x="1606778" y="906843"/>
                  </a:moveTo>
                  <a:lnTo>
                    <a:pt x="1600708" y="861644"/>
                  </a:lnTo>
                  <a:lnTo>
                    <a:pt x="1583575" y="821029"/>
                  </a:lnTo>
                  <a:lnTo>
                    <a:pt x="1556981" y="786625"/>
                  </a:lnTo>
                  <a:lnTo>
                    <a:pt x="1522577" y="760031"/>
                  </a:lnTo>
                  <a:lnTo>
                    <a:pt x="1481963" y="742899"/>
                  </a:lnTo>
                  <a:lnTo>
                    <a:pt x="1436763" y="736828"/>
                  </a:lnTo>
                  <a:lnTo>
                    <a:pt x="718947" y="736828"/>
                  </a:lnTo>
                  <a:lnTo>
                    <a:pt x="673747" y="742899"/>
                  </a:lnTo>
                  <a:lnTo>
                    <a:pt x="633133" y="760031"/>
                  </a:lnTo>
                  <a:lnTo>
                    <a:pt x="598728" y="786625"/>
                  </a:lnTo>
                  <a:lnTo>
                    <a:pt x="572147" y="821029"/>
                  </a:lnTo>
                  <a:lnTo>
                    <a:pt x="555002" y="861644"/>
                  </a:lnTo>
                  <a:lnTo>
                    <a:pt x="548932" y="906843"/>
                  </a:lnTo>
                  <a:lnTo>
                    <a:pt x="548932" y="935228"/>
                  </a:lnTo>
                  <a:lnTo>
                    <a:pt x="555002" y="980427"/>
                  </a:lnTo>
                  <a:lnTo>
                    <a:pt x="572147" y="1021041"/>
                  </a:lnTo>
                  <a:lnTo>
                    <a:pt x="598728" y="1055446"/>
                  </a:lnTo>
                  <a:lnTo>
                    <a:pt x="633133" y="1082027"/>
                  </a:lnTo>
                  <a:lnTo>
                    <a:pt x="673747" y="1099172"/>
                  </a:lnTo>
                  <a:lnTo>
                    <a:pt x="718947" y="1105242"/>
                  </a:lnTo>
                  <a:lnTo>
                    <a:pt x="1436763" y="1105242"/>
                  </a:lnTo>
                  <a:lnTo>
                    <a:pt x="1481963" y="1099172"/>
                  </a:lnTo>
                  <a:lnTo>
                    <a:pt x="1522577" y="1082027"/>
                  </a:lnTo>
                  <a:lnTo>
                    <a:pt x="1556981" y="1055446"/>
                  </a:lnTo>
                  <a:lnTo>
                    <a:pt x="1583575" y="1021041"/>
                  </a:lnTo>
                  <a:lnTo>
                    <a:pt x="1600708" y="980427"/>
                  </a:lnTo>
                  <a:lnTo>
                    <a:pt x="1606778" y="935228"/>
                  </a:lnTo>
                  <a:lnTo>
                    <a:pt x="1606778" y="906843"/>
                  </a:lnTo>
                  <a:close/>
                </a:path>
                <a:path w="1607184" h="1105534">
                  <a:moveTo>
                    <a:pt x="1606778" y="170014"/>
                  </a:moveTo>
                  <a:lnTo>
                    <a:pt x="1600708" y="124815"/>
                  </a:lnTo>
                  <a:lnTo>
                    <a:pt x="1583575" y="84201"/>
                  </a:lnTo>
                  <a:lnTo>
                    <a:pt x="1556981" y="49796"/>
                  </a:lnTo>
                  <a:lnTo>
                    <a:pt x="1522577" y="23215"/>
                  </a:lnTo>
                  <a:lnTo>
                    <a:pt x="1481963" y="6070"/>
                  </a:lnTo>
                  <a:lnTo>
                    <a:pt x="1436763" y="0"/>
                  </a:lnTo>
                  <a:lnTo>
                    <a:pt x="504952" y="0"/>
                  </a:lnTo>
                  <a:lnTo>
                    <a:pt x="459765" y="6070"/>
                  </a:lnTo>
                  <a:lnTo>
                    <a:pt x="419150" y="23215"/>
                  </a:lnTo>
                  <a:lnTo>
                    <a:pt x="384746" y="49796"/>
                  </a:lnTo>
                  <a:lnTo>
                    <a:pt x="358165" y="84201"/>
                  </a:lnTo>
                  <a:lnTo>
                    <a:pt x="341020" y="124815"/>
                  </a:lnTo>
                  <a:lnTo>
                    <a:pt x="334949" y="170014"/>
                  </a:lnTo>
                  <a:lnTo>
                    <a:pt x="334949" y="198399"/>
                  </a:lnTo>
                  <a:lnTo>
                    <a:pt x="341020" y="243598"/>
                  </a:lnTo>
                  <a:lnTo>
                    <a:pt x="358165" y="284213"/>
                  </a:lnTo>
                  <a:lnTo>
                    <a:pt x="384746" y="318617"/>
                  </a:lnTo>
                  <a:lnTo>
                    <a:pt x="419150" y="345198"/>
                  </a:lnTo>
                  <a:lnTo>
                    <a:pt x="459765" y="362343"/>
                  </a:lnTo>
                  <a:lnTo>
                    <a:pt x="504952" y="368414"/>
                  </a:lnTo>
                  <a:lnTo>
                    <a:pt x="1436763" y="368414"/>
                  </a:lnTo>
                  <a:lnTo>
                    <a:pt x="1481963" y="362343"/>
                  </a:lnTo>
                  <a:lnTo>
                    <a:pt x="1522577" y="345198"/>
                  </a:lnTo>
                  <a:lnTo>
                    <a:pt x="1556981" y="318617"/>
                  </a:lnTo>
                  <a:lnTo>
                    <a:pt x="1583575" y="284213"/>
                  </a:lnTo>
                  <a:lnTo>
                    <a:pt x="1600708" y="243598"/>
                  </a:lnTo>
                  <a:lnTo>
                    <a:pt x="1606778" y="198399"/>
                  </a:lnTo>
                  <a:lnTo>
                    <a:pt x="1606778" y="170014"/>
                  </a:lnTo>
                  <a:close/>
                </a:path>
              </a:pathLst>
            </a:custGeom>
            <a:solidFill>
              <a:srgbClr val="91C2D8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9813891" y="6776864"/>
              <a:ext cx="1271905" cy="368935"/>
            </a:xfrm>
            <a:custGeom>
              <a:avLst/>
              <a:gdLst/>
              <a:ahLst/>
              <a:cxnLst/>
              <a:rect l="l" t="t" r="r" b="b"/>
              <a:pathLst>
                <a:path w="1271904" h="368934">
                  <a:moveTo>
                    <a:pt x="1101819" y="0"/>
                  </a:moveTo>
                  <a:lnTo>
                    <a:pt x="170005" y="0"/>
                  </a:lnTo>
                  <a:lnTo>
                    <a:pt x="124810" y="6072"/>
                  </a:lnTo>
                  <a:lnTo>
                    <a:pt x="84199" y="23210"/>
                  </a:lnTo>
                  <a:lnTo>
                    <a:pt x="49792" y="49792"/>
                  </a:lnTo>
                  <a:lnTo>
                    <a:pt x="23210" y="84199"/>
                  </a:lnTo>
                  <a:lnTo>
                    <a:pt x="6072" y="124810"/>
                  </a:lnTo>
                  <a:lnTo>
                    <a:pt x="0" y="170005"/>
                  </a:lnTo>
                  <a:lnTo>
                    <a:pt x="0" y="198402"/>
                  </a:lnTo>
                  <a:lnTo>
                    <a:pt x="6072" y="243596"/>
                  </a:lnTo>
                  <a:lnTo>
                    <a:pt x="23210" y="284207"/>
                  </a:lnTo>
                  <a:lnTo>
                    <a:pt x="49792" y="318614"/>
                  </a:lnTo>
                  <a:lnTo>
                    <a:pt x="84199" y="345197"/>
                  </a:lnTo>
                  <a:lnTo>
                    <a:pt x="124810" y="362334"/>
                  </a:lnTo>
                  <a:lnTo>
                    <a:pt x="170005" y="368407"/>
                  </a:lnTo>
                  <a:lnTo>
                    <a:pt x="1101819" y="368407"/>
                  </a:lnTo>
                  <a:lnTo>
                    <a:pt x="1147014" y="362334"/>
                  </a:lnTo>
                  <a:lnTo>
                    <a:pt x="1187625" y="345197"/>
                  </a:lnTo>
                  <a:lnTo>
                    <a:pt x="1222032" y="318614"/>
                  </a:lnTo>
                  <a:lnTo>
                    <a:pt x="1248614" y="284207"/>
                  </a:lnTo>
                  <a:lnTo>
                    <a:pt x="1265752" y="243596"/>
                  </a:lnTo>
                  <a:lnTo>
                    <a:pt x="1271825" y="198402"/>
                  </a:lnTo>
                  <a:lnTo>
                    <a:pt x="1271825" y="170005"/>
                  </a:lnTo>
                  <a:lnTo>
                    <a:pt x="1265752" y="124810"/>
                  </a:lnTo>
                  <a:lnTo>
                    <a:pt x="1248614" y="84199"/>
                  </a:lnTo>
                  <a:lnTo>
                    <a:pt x="1222032" y="49792"/>
                  </a:lnTo>
                  <a:lnTo>
                    <a:pt x="1187625" y="23210"/>
                  </a:lnTo>
                  <a:lnTo>
                    <a:pt x="1147014" y="6072"/>
                  </a:lnTo>
                  <a:lnTo>
                    <a:pt x="1101819" y="0"/>
                  </a:lnTo>
                  <a:close/>
                </a:path>
              </a:pathLst>
            </a:custGeom>
            <a:solidFill>
              <a:srgbClr val="7C889B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1863550" y="1779944"/>
            <a:ext cx="3574050" cy="2542812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50"/>
              </a:spcBef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Unipotent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stem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cells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have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ability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to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differentiate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into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single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cell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type.</a:t>
            </a:r>
            <a:endParaRPr sz="1600" dirty="0">
              <a:latin typeface="Century Gothic" panose="020B0502020202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1600" dirty="0">
              <a:latin typeface="Century Gothic" panose="020B0502020202020204" pitchFamily="34" charset="0"/>
              <a:cs typeface="Arial"/>
            </a:endParaRPr>
          </a:p>
          <a:p>
            <a:pPr marL="12700" marR="184150">
              <a:lnSpc>
                <a:spcPct val="103099"/>
              </a:lnSpc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When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hair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grafts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are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taken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from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scalp,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they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are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transplanted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to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balding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area.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Similarly,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fibroblasts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taken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from</a:t>
            </a:r>
            <a:r>
              <a:rPr sz="1600" spc="6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hairless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area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behind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ear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are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injected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into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bald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area</a:t>
            </a:r>
            <a:endParaRPr sz="16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755172" y="1227970"/>
            <a:ext cx="3437177" cy="507876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R="204470">
              <a:lnSpc>
                <a:spcPct val="103099"/>
              </a:lnSpc>
              <a:spcBef>
                <a:spcPts val="50"/>
              </a:spcBef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Unipotent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mesenchymal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stem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cells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are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main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cells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of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connective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tissue.</a:t>
            </a:r>
            <a:endParaRPr sz="1600" dirty="0">
              <a:latin typeface="Century Gothic" panose="020B0502020202020204" pitchFamily="34" charset="0"/>
              <a:cs typeface="Arial"/>
            </a:endParaRPr>
          </a:p>
          <a:p>
            <a:pPr marR="5080">
              <a:lnSpc>
                <a:spcPct val="103099"/>
              </a:lnSpc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These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are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precursor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cells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for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mesenchy-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mal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stem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cells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are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rich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in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growth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factors,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as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well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as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precursor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cells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for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fat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cells.</a:t>
            </a:r>
            <a:endParaRPr sz="1600" dirty="0">
              <a:latin typeface="Century Gothic" panose="020B0502020202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1600" dirty="0">
              <a:latin typeface="Century Gothic" panose="020B0502020202020204" pitchFamily="34" charset="0"/>
              <a:cs typeface="Arial"/>
            </a:endParaRPr>
          </a:p>
          <a:p>
            <a:pPr marR="20955">
              <a:lnSpc>
                <a:spcPct val="103099"/>
              </a:lnSpc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When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Mesenchymal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Stem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Cells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(MSCs)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are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cultured,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fluid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remains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that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con-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tains</a:t>
            </a:r>
            <a:r>
              <a:rPr sz="1600" spc="8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pericytes,</a:t>
            </a:r>
            <a:r>
              <a:rPr sz="1600" spc="9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lymphocytes,</a:t>
            </a:r>
            <a:r>
              <a:rPr sz="1600" spc="9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smooth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muscle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cells,</a:t>
            </a:r>
            <a:r>
              <a:rPr sz="1600" spc="8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macrophages,</a:t>
            </a:r>
            <a:r>
              <a:rPr sz="1600" spc="8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endothelial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precursor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cells,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endothelial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cells.</a:t>
            </a:r>
            <a:endParaRPr sz="1600" dirty="0">
              <a:latin typeface="Century Gothic" panose="020B0502020202020204" pitchFamily="34" charset="0"/>
              <a:cs typeface="Arial"/>
            </a:endParaRPr>
          </a:p>
          <a:p>
            <a:pPr marR="34925">
              <a:lnSpc>
                <a:spcPct val="103099"/>
              </a:lnSpc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This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fluid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is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called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"Stromal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Vascular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Fraction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(SVF)".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procedure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involves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injecting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fats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taken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from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adipose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tissue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into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desired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areas.</a:t>
            </a:r>
            <a:endParaRPr sz="1600" dirty="0"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2031231" y="3796854"/>
            <a:ext cx="8938194" cy="2435148"/>
            <a:chOff x="5993052" y="6818474"/>
            <a:chExt cx="10298472" cy="2690088"/>
          </a:xfrm>
        </p:grpSpPr>
        <p:pic>
          <p:nvPicPr>
            <p:cNvPr id="55" name="object 5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5358" y="8228859"/>
              <a:ext cx="496103" cy="109357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47940" y="7084536"/>
              <a:ext cx="890488" cy="123232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70648" y="6818474"/>
              <a:ext cx="586094" cy="58662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6122" y="8141741"/>
              <a:ext cx="382846" cy="56671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93052" y="7935361"/>
              <a:ext cx="1454919" cy="58208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86661" y="8629900"/>
              <a:ext cx="642841" cy="64312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89249" y="7235340"/>
              <a:ext cx="719601" cy="66801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99270" y="7303118"/>
              <a:ext cx="672733" cy="56916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394507" y="9224872"/>
              <a:ext cx="168578" cy="16848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499737" y="9086152"/>
              <a:ext cx="198737" cy="19721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640301" y="8707371"/>
              <a:ext cx="211912" cy="44594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092749" y="8894860"/>
              <a:ext cx="198775" cy="19867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643397" y="9045672"/>
              <a:ext cx="102269" cy="25489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380934" y="8863437"/>
              <a:ext cx="289582" cy="18012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215186" y="8746806"/>
              <a:ext cx="197242" cy="19713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573138" y="9290650"/>
              <a:ext cx="218017" cy="21791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815590" y="8977411"/>
              <a:ext cx="285341" cy="89714"/>
            </a:xfrm>
            <a:prstGeom prst="rect">
              <a:avLst/>
            </a:prstGeom>
          </p:spPr>
        </p:pic>
      </p:grpSp>
      <p:grpSp>
        <p:nvGrpSpPr>
          <p:cNvPr id="8" name="object 20">
            <a:extLst>
              <a:ext uri="{FF2B5EF4-FFF2-40B4-BE49-F238E27FC236}">
                <a16:creationId xmlns:a16="http://schemas.microsoft.com/office/drawing/2014/main" id="{965EAA6A-5B70-82B8-2281-6BBDD44B5784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9" name="object 21">
              <a:extLst>
                <a:ext uri="{FF2B5EF4-FFF2-40B4-BE49-F238E27FC236}">
                  <a16:creationId xmlns:a16="http://schemas.microsoft.com/office/drawing/2014/main" id="{AA2629D7-2BE6-78CF-875C-7036E7FD9308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3BA1162B-3F97-B8F6-FDCB-FC309A38B919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2" name="object 23">
              <a:extLst>
                <a:ext uri="{FF2B5EF4-FFF2-40B4-BE49-F238E27FC236}">
                  <a16:creationId xmlns:a16="http://schemas.microsoft.com/office/drawing/2014/main" id="{30B47A58-DEF1-48E6-F1A1-9B5DE80E7FA5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13" name="object 24">
              <a:extLst>
                <a:ext uri="{FF2B5EF4-FFF2-40B4-BE49-F238E27FC236}">
                  <a16:creationId xmlns:a16="http://schemas.microsoft.com/office/drawing/2014/main" id="{D5BD0E28-618B-7E8D-D1D9-B73781AF4BF8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1086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767840" y="288152"/>
            <a:ext cx="8829040" cy="670343"/>
          </a:xfrm>
          <a:prstGeom prst="rect">
            <a:avLst/>
          </a:prstGeom>
        </p:spPr>
        <p:txBody>
          <a:bodyPr vert="horz" wrap="square" lIns="0" tIns="348963" rIns="0" bIns="0" rtlCol="0" anchor="ctr">
            <a:spAutoFit/>
          </a:bodyPr>
          <a:lstStyle/>
          <a:p>
            <a:pPr marL="7701" marR="3081">
              <a:lnSpc>
                <a:spcPct val="100800"/>
              </a:lnSpc>
              <a:spcBef>
                <a:spcPts val="55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Contraindications for Autologous Stem Cell Procedure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31028" y="6132436"/>
            <a:ext cx="7437052" cy="16140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001" dirty="0">
                <a:latin typeface="Arial"/>
                <a:cs typeface="Arial"/>
              </a:rPr>
              <a:t>N.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Saba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et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al.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Overview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of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autologous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stem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cell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transplantation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,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Critical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Re6iews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in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Oncology/Hematology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36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(2000)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27–48</a:t>
            </a:r>
            <a:endParaRPr sz="1001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31031" y="1531895"/>
            <a:ext cx="9803744" cy="4703292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>
              <a:lnSpc>
                <a:spcPts val="2250"/>
              </a:lnSpc>
              <a:spcBef>
                <a:spcPts val="61"/>
              </a:spcBef>
            </a:pP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sz="1455" spc="-9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autologous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stem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cell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procedure involves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extraction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of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stem cells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from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an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individual's </a:t>
            </a:r>
            <a:r>
              <a:rPr sz="1455" spc="-15" dirty="0">
                <a:solidFill>
                  <a:srgbClr val="7F7F7F"/>
                </a:solidFill>
                <a:latin typeface="Arial"/>
                <a:cs typeface="Arial"/>
              </a:rPr>
              <a:t>own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body</a:t>
            </a:r>
            <a:r>
              <a:rPr sz="1455" spc="-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and</a:t>
            </a:r>
            <a:r>
              <a:rPr sz="1455" spc="-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their</a:t>
            </a:r>
            <a:r>
              <a:rPr sz="1455" spc="-9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spc="-6" dirty="0">
                <a:solidFill>
                  <a:srgbClr val="7F7F7F"/>
                </a:solidFill>
                <a:latin typeface="Arial"/>
                <a:cs typeface="Arial"/>
              </a:rPr>
              <a:t>re-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administration</a:t>
            </a:r>
            <a:r>
              <a:rPr sz="1455" spc="-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to</a:t>
            </a:r>
            <a:r>
              <a:rPr sz="1455" spc="-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sz="1455" spc="-9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same</a:t>
            </a:r>
            <a:r>
              <a:rPr sz="1455" spc="-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person.</a:t>
            </a:r>
            <a:r>
              <a:rPr sz="1455" spc="-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However,</a:t>
            </a:r>
            <a:r>
              <a:rPr sz="1455" spc="-9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as</a:t>
            </a:r>
            <a:r>
              <a:rPr sz="1455" spc="-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with</a:t>
            </a:r>
            <a:r>
              <a:rPr sz="1455" spc="-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any</a:t>
            </a:r>
            <a:r>
              <a:rPr sz="1455" spc="-9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medical</a:t>
            </a:r>
            <a:r>
              <a:rPr sz="1455" spc="-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spc="-6" dirty="0">
                <a:solidFill>
                  <a:srgbClr val="7F7F7F"/>
                </a:solidFill>
                <a:latin typeface="Arial"/>
                <a:cs typeface="Arial"/>
              </a:rPr>
              <a:t>procedure,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there</a:t>
            </a:r>
            <a:r>
              <a:rPr sz="1455" spc="-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are</a:t>
            </a:r>
            <a:r>
              <a:rPr sz="1455" spc="-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certain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situations</a:t>
            </a:r>
            <a:r>
              <a:rPr sz="1455" spc="-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in</a:t>
            </a:r>
            <a:r>
              <a:rPr sz="1455" spc="-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which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sz="1455" spc="-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autologous</a:t>
            </a:r>
            <a:r>
              <a:rPr sz="1455" spc="-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stem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cell</a:t>
            </a:r>
            <a:r>
              <a:rPr sz="1455" spc="-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procedure</a:t>
            </a:r>
            <a:r>
              <a:rPr sz="1455" spc="-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cannot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be</a:t>
            </a:r>
            <a:r>
              <a:rPr sz="1455" spc="-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applied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spc="-15" dirty="0">
                <a:solidFill>
                  <a:srgbClr val="7F7F7F"/>
                </a:solidFill>
                <a:latin typeface="Arial"/>
                <a:cs typeface="Arial"/>
              </a:rPr>
              <a:t>or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requires</a:t>
            </a:r>
            <a:r>
              <a:rPr sz="1455" spc="-9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careful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evaluation.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Here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are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some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situations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where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autologous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stem</a:t>
            </a:r>
            <a:r>
              <a:rPr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cell </a:t>
            </a:r>
            <a:r>
              <a:rPr sz="1455" spc="-6" dirty="0">
                <a:solidFill>
                  <a:srgbClr val="7F7F7F"/>
                </a:solidFill>
                <a:latin typeface="Arial"/>
                <a:cs typeface="Arial"/>
              </a:rPr>
              <a:t>procedure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may</a:t>
            </a:r>
            <a:r>
              <a:rPr sz="1455" spc="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dirty="0">
                <a:solidFill>
                  <a:srgbClr val="7F7F7F"/>
                </a:solidFill>
                <a:latin typeface="Arial"/>
                <a:cs typeface="Arial"/>
              </a:rPr>
              <a:t>not be</a:t>
            </a:r>
            <a:r>
              <a:rPr sz="1455" spc="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455" spc="-6" dirty="0">
                <a:solidFill>
                  <a:srgbClr val="7F7F7F"/>
                </a:solidFill>
                <a:latin typeface="Arial"/>
                <a:cs typeface="Arial"/>
              </a:rPr>
              <a:t>recommended:</a:t>
            </a:r>
            <a:endParaRPr lang="tr-TR" sz="1455" dirty="0">
              <a:solidFill>
                <a:srgbClr val="7F7F7F"/>
              </a:solidFill>
              <a:latin typeface="Arial"/>
              <a:cs typeface="Arial"/>
            </a:endParaRPr>
          </a:p>
          <a:p>
            <a:pPr marL="7701" marR="3081">
              <a:lnSpc>
                <a:spcPts val="2250"/>
              </a:lnSpc>
              <a:spcBef>
                <a:spcPts val="61"/>
              </a:spcBef>
            </a:pPr>
            <a:endParaRPr sz="1455" dirty="0">
              <a:solidFill>
                <a:srgbClr val="7F7F7F"/>
              </a:solidFill>
              <a:latin typeface="Arial"/>
              <a:cs typeface="Arial"/>
            </a:endParaRPr>
          </a:p>
          <a:p>
            <a:pPr marL="7701" marR="431657">
              <a:lnSpc>
                <a:spcPct val="104800"/>
              </a:lnSpc>
            </a:pPr>
            <a:r>
              <a:rPr sz="1698" b="1" dirty="0">
                <a:solidFill>
                  <a:srgbClr val="7F7F7F"/>
                </a:solidFill>
                <a:latin typeface="Arial"/>
                <a:cs typeface="Arial"/>
              </a:rPr>
              <a:t>Active</a:t>
            </a:r>
            <a:r>
              <a:rPr sz="1698" b="1" spc="-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698" b="1" dirty="0">
                <a:solidFill>
                  <a:srgbClr val="7F7F7F"/>
                </a:solidFill>
                <a:latin typeface="Arial"/>
                <a:cs typeface="Arial"/>
              </a:rPr>
              <a:t>Cancer</a:t>
            </a:r>
            <a:endParaRPr sz="1698" dirty="0">
              <a:solidFill>
                <a:srgbClr val="7F7F7F"/>
              </a:solidFill>
              <a:latin typeface="Arial"/>
              <a:cs typeface="Arial"/>
            </a:endParaRPr>
          </a:p>
          <a:p>
            <a:pPr marL="7701" marR="121295">
              <a:lnSpc>
                <a:spcPct val="104800"/>
              </a:lnSpc>
            </a:pPr>
            <a:r>
              <a:rPr sz="1698" b="1" dirty="0">
                <a:solidFill>
                  <a:srgbClr val="7F7F7F"/>
                </a:solidFill>
                <a:latin typeface="Arial"/>
                <a:cs typeface="Arial"/>
              </a:rPr>
              <a:t>Severe</a:t>
            </a:r>
            <a:r>
              <a:rPr sz="1698" b="1" spc="-7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698" b="1" dirty="0">
                <a:solidFill>
                  <a:srgbClr val="7F7F7F"/>
                </a:solidFill>
                <a:latin typeface="Arial"/>
                <a:cs typeface="Arial"/>
              </a:rPr>
              <a:t>Advanced Organ</a:t>
            </a:r>
            <a:r>
              <a:rPr sz="1698" b="1" spc="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698" b="1" dirty="0">
                <a:solidFill>
                  <a:srgbClr val="7F7F7F"/>
                </a:solidFill>
                <a:latin typeface="Arial"/>
                <a:cs typeface="Arial"/>
              </a:rPr>
              <a:t>Failure</a:t>
            </a:r>
            <a:endParaRPr lang="tr-TR" sz="1698" b="1" dirty="0">
              <a:solidFill>
                <a:srgbClr val="7F7F7F"/>
              </a:solidFill>
              <a:latin typeface="Arial"/>
              <a:cs typeface="Arial"/>
            </a:endParaRPr>
          </a:p>
          <a:p>
            <a:pPr marL="7701" marR="121295">
              <a:lnSpc>
                <a:spcPct val="104800"/>
              </a:lnSpc>
            </a:pPr>
            <a:r>
              <a:rPr sz="1698" b="1" dirty="0">
                <a:solidFill>
                  <a:srgbClr val="7F7F7F"/>
                </a:solidFill>
                <a:latin typeface="Arial"/>
                <a:cs typeface="Arial"/>
              </a:rPr>
              <a:t>Serious</a:t>
            </a:r>
            <a:r>
              <a:rPr sz="1698" b="1" spc="-9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698" b="1" dirty="0">
                <a:solidFill>
                  <a:srgbClr val="7F7F7F"/>
                </a:solidFill>
                <a:latin typeface="Arial"/>
                <a:cs typeface="Arial"/>
              </a:rPr>
              <a:t>Heart</a:t>
            </a:r>
            <a:r>
              <a:rPr sz="1698" b="1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698" b="1" dirty="0">
                <a:solidFill>
                  <a:srgbClr val="7F7F7F"/>
                </a:solidFill>
                <a:latin typeface="Arial"/>
                <a:cs typeface="Arial"/>
              </a:rPr>
              <a:t>and</a:t>
            </a:r>
            <a:r>
              <a:rPr sz="1698" b="1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698" b="1" dirty="0">
                <a:solidFill>
                  <a:srgbClr val="7F7F7F"/>
                </a:solidFill>
                <a:latin typeface="Arial"/>
                <a:cs typeface="Arial"/>
              </a:rPr>
              <a:t>Lung Issues</a:t>
            </a:r>
            <a:endParaRPr lang="tr-TR" sz="1698" b="1" dirty="0">
              <a:solidFill>
                <a:srgbClr val="7F7F7F"/>
              </a:solidFill>
              <a:latin typeface="Arial"/>
              <a:cs typeface="Arial"/>
            </a:endParaRPr>
          </a:p>
          <a:p>
            <a:pPr marL="7701" marR="121295">
              <a:lnSpc>
                <a:spcPct val="104800"/>
              </a:lnSpc>
            </a:pPr>
            <a:r>
              <a:rPr sz="1698" b="1" dirty="0">
                <a:solidFill>
                  <a:srgbClr val="7F7F7F"/>
                </a:solidFill>
                <a:latin typeface="Arial"/>
                <a:cs typeface="Arial"/>
              </a:rPr>
              <a:t>Severe</a:t>
            </a:r>
            <a:r>
              <a:rPr sz="1698" b="1" spc="-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698" b="1" dirty="0">
                <a:solidFill>
                  <a:srgbClr val="7F7F7F"/>
                </a:solidFill>
                <a:latin typeface="Arial"/>
                <a:cs typeface="Arial"/>
              </a:rPr>
              <a:t>Infections:</a:t>
            </a:r>
            <a:endParaRPr lang="tr-TR" sz="1698" b="1" dirty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n-US" sz="1698" b="1" dirty="0">
                <a:solidFill>
                  <a:srgbClr val="7F7F7F"/>
                </a:solidFill>
                <a:latin typeface="Arial"/>
                <a:cs typeface="Arial"/>
              </a:rPr>
              <a:t>Serious</a:t>
            </a:r>
            <a:r>
              <a:rPr lang="en-US" sz="1698" b="1" spc="-55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698" b="1" dirty="0">
                <a:solidFill>
                  <a:srgbClr val="7F7F7F"/>
                </a:solidFill>
                <a:latin typeface="Arial"/>
                <a:cs typeface="Arial"/>
              </a:rPr>
              <a:t>Autoimmune</a:t>
            </a:r>
            <a:r>
              <a:rPr lang="en-US" sz="1698" b="1" spc="9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698" b="1" dirty="0">
                <a:solidFill>
                  <a:srgbClr val="7F7F7F"/>
                </a:solidFill>
                <a:latin typeface="Arial"/>
                <a:cs typeface="Arial"/>
              </a:rPr>
              <a:t>Diseases</a:t>
            </a:r>
          </a:p>
          <a:p>
            <a:r>
              <a:rPr lang="en-US" sz="1698" b="1" dirty="0" err="1">
                <a:solidFill>
                  <a:srgbClr val="7F7F7F"/>
                </a:solidFill>
                <a:latin typeface="Arial"/>
                <a:cs typeface="Arial"/>
              </a:rPr>
              <a:t>Eldery</a:t>
            </a:r>
            <a:r>
              <a:rPr lang="en-US" sz="1698" b="1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698" b="1" dirty="0">
                <a:solidFill>
                  <a:srgbClr val="7F7F7F"/>
                </a:solidFill>
                <a:latin typeface="Arial"/>
                <a:cs typeface="Arial"/>
              </a:rPr>
              <a:t>People:</a:t>
            </a:r>
          </a:p>
          <a:p>
            <a:r>
              <a:rPr lang="en-US" sz="1698" b="1" dirty="0">
                <a:solidFill>
                  <a:srgbClr val="7F7F7F"/>
                </a:solidFill>
                <a:latin typeface="Arial"/>
                <a:cs typeface="Arial"/>
              </a:rPr>
              <a:t>Mental</a:t>
            </a:r>
            <a:r>
              <a:rPr lang="en-US" sz="1698" b="1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698" b="1" dirty="0">
                <a:solidFill>
                  <a:srgbClr val="7F7F7F"/>
                </a:solidFill>
                <a:latin typeface="Arial"/>
                <a:cs typeface="Arial"/>
              </a:rPr>
              <a:t>Health</a:t>
            </a:r>
            <a:r>
              <a:rPr lang="en-US" sz="1698" b="1" spc="9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698" b="1" dirty="0">
                <a:solidFill>
                  <a:srgbClr val="7F7F7F"/>
                </a:solidFill>
                <a:latin typeface="Arial"/>
                <a:cs typeface="Arial"/>
              </a:rPr>
              <a:t>Issues</a:t>
            </a:r>
          </a:p>
          <a:p>
            <a:r>
              <a:rPr lang="en-US" sz="1698" b="1" dirty="0">
                <a:solidFill>
                  <a:srgbClr val="7F7F7F"/>
                </a:solidFill>
                <a:latin typeface="Arial"/>
                <a:cs typeface="Arial"/>
              </a:rPr>
              <a:t>Pregnancy:</a:t>
            </a:r>
            <a:r>
              <a:rPr lang="en-US" sz="1698" b="1" spc="9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</a:p>
          <a:p>
            <a:pPr marL="7701" marR="229498">
              <a:lnSpc>
                <a:spcPct val="126200"/>
              </a:lnSpc>
            </a:pP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Each</a:t>
            </a:r>
            <a:r>
              <a:rPr lang="en-US" sz="1455" spc="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patient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is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unique,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and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therefore,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decision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regarding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autologous</a:t>
            </a:r>
            <a:r>
              <a:rPr lang="en-US" sz="1455" spc="15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stem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cell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treatment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should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be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made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by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spc="-30" dirty="0">
                <a:solidFill>
                  <a:srgbClr val="7F7F7F"/>
                </a:solidFill>
                <a:latin typeface="Arial"/>
                <a:cs typeface="Arial"/>
              </a:rPr>
              <a:t>a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healthcare</a:t>
            </a:r>
            <a:r>
              <a:rPr lang="en-US"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professional,</a:t>
            </a:r>
            <a:r>
              <a:rPr lang="en-US"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taking</a:t>
            </a:r>
            <a:r>
              <a:rPr lang="en-US"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into</a:t>
            </a:r>
            <a:r>
              <a:rPr lang="en-US"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consideration</a:t>
            </a:r>
            <a:r>
              <a:rPr lang="en-US"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lang="en-US"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patient's</a:t>
            </a:r>
            <a:r>
              <a:rPr lang="en-US"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overall</a:t>
            </a:r>
            <a:r>
              <a:rPr lang="en-US"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health,</a:t>
            </a:r>
            <a:r>
              <a:rPr lang="en-US"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medical</a:t>
            </a:r>
            <a:r>
              <a:rPr lang="en-US"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history,</a:t>
            </a:r>
            <a:r>
              <a:rPr lang="en-US"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and</a:t>
            </a:r>
            <a:r>
              <a:rPr lang="en-US"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specific</a:t>
            </a:r>
            <a:r>
              <a:rPr lang="en-US" sz="1455" spc="-3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condition.</a:t>
            </a:r>
            <a:r>
              <a:rPr lang="en-US" sz="1455" spc="-30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spc="-12" dirty="0">
                <a:solidFill>
                  <a:srgbClr val="7F7F7F"/>
                </a:solidFill>
                <a:latin typeface="Arial"/>
                <a:cs typeface="Arial"/>
              </a:rPr>
              <a:t>This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decision</a:t>
            </a:r>
            <a:r>
              <a:rPr lang="en-US" sz="1455" spc="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should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be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reached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through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detailed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assessment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conducted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between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patient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and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dirty="0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lang="en-US" sz="1455" spc="12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455" spc="-6" dirty="0">
                <a:solidFill>
                  <a:srgbClr val="7F7F7F"/>
                </a:solidFill>
                <a:latin typeface="Arial"/>
                <a:cs typeface="Arial"/>
              </a:rPr>
              <a:t>doctor.</a:t>
            </a:r>
            <a:endParaRPr lang="en-US" sz="1455" dirty="0">
              <a:solidFill>
                <a:srgbClr val="7F7F7F"/>
              </a:solidFill>
              <a:latin typeface="Arial"/>
              <a:cs typeface="Arial"/>
            </a:endParaRPr>
          </a:p>
          <a:p>
            <a:pPr marL="7701" marR="121295">
              <a:lnSpc>
                <a:spcPct val="104800"/>
              </a:lnSpc>
            </a:pPr>
            <a:endParaRPr sz="1455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76246CD4-8521-9261-8C61-B7407241A0A6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934A3A75-6AE9-81D3-D6A3-9A6B62D33ACC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9D3B26CE-376A-EE52-B805-DEBD2762BBC0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8019F177-D06E-24EA-079F-B891FA40D5E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E8AF72B3-66D6-1B25-F505-F5ECAE9C283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14624" y="453170"/>
            <a:ext cx="6303892" cy="349053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Complication Management Processes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14624" y="1412933"/>
            <a:ext cx="10387502" cy="171644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503664">
              <a:lnSpc>
                <a:spcPct val="126200"/>
              </a:lnSpc>
              <a:spcBef>
                <a:spcPts val="58"/>
              </a:spcBef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Rapid</a:t>
            </a:r>
            <a:r>
              <a:rPr spc="-6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Assessment</a:t>
            </a:r>
          </a:p>
          <a:p>
            <a:pPr marL="7701" marR="78168">
              <a:lnSpc>
                <a:spcPct val="126200"/>
              </a:lnSpc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Symptom</a:t>
            </a:r>
            <a:r>
              <a:rPr spc="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Management</a:t>
            </a:r>
          </a:p>
          <a:p>
            <a:pPr marL="7701" marR="44282">
              <a:lnSpc>
                <a:spcPct val="126200"/>
              </a:lnSpc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Patient</a:t>
            </a:r>
            <a:r>
              <a:rPr spc="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Monitoring</a:t>
            </a:r>
            <a:r>
              <a:rPr spc="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tr-TR" spc="15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44282">
              <a:lnSpc>
                <a:spcPct val="126200"/>
              </a:lnSpc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Supportive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Care</a:t>
            </a:r>
          </a:p>
          <a:p>
            <a:pPr marL="7701" marR="430116">
              <a:lnSpc>
                <a:spcPct val="126200"/>
              </a:lnSpc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Surgical</a:t>
            </a:r>
            <a:r>
              <a:rPr spc="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Intervention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314621" y="6272963"/>
            <a:ext cx="6953881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001" dirty="0">
                <a:latin typeface="Arial"/>
                <a:cs typeface="Arial"/>
              </a:rPr>
              <a:t>N.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Saba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et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al.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Overview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of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autologous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stem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cell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transplantation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,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Critical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Re6iews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in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Oncology/Hematology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36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(2000)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27–48</a:t>
            </a:r>
            <a:endParaRPr sz="1001">
              <a:latin typeface="Arial"/>
              <a:cs typeface="Arial"/>
            </a:endParaRP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BF84A7ED-5BE8-0E77-4457-9D0A6EBBAD3D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96CB2530-084A-28A8-AE5A-7917BC336582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FE7FBE1E-9A6A-D340-B9BA-DE8F0027BFDB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FFA5857B-6680-0267-B4B4-C5BA571EC28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DB727B30-BAAE-BDCC-16DE-570558D7FD2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14624" y="453170"/>
            <a:ext cx="8242692" cy="349053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Autologous Stem Cell Complication Case Studies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14327" y="1136567"/>
            <a:ext cx="6895351" cy="345211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26200"/>
              </a:lnSpc>
              <a:spcBef>
                <a:spcPts val="58"/>
              </a:spcBef>
            </a:pP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Adipose</a:t>
            </a:r>
            <a:r>
              <a:rPr sz="1486" spc="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tissue-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derived</a:t>
            </a:r>
            <a:r>
              <a:rPr sz="1486" spc="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lipoaspiration</a:t>
            </a:r>
            <a:r>
              <a:rPr sz="1486" spc="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(fat</a:t>
            </a:r>
            <a:r>
              <a:rPr sz="1486" spc="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suction)</a:t>
            </a:r>
            <a:r>
              <a:rPr sz="1486" spc="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procedure</a:t>
            </a:r>
            <a:r>
              <a:rPr sz="1486" spc="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may</a:t>
            </a:r>
            <a:r>
              <a:rPr sz="1486" spc="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lead</a:t>
            </a:r>
            <a:r>
              <a:rPr sz="1486" spc="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to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complications</a:t>
            </a:r>
            <a:r>
              <a:rPr sz="1486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such</a:t>
            </a:r>
            <a:r>
              <a:rPr sz="1486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as</a:t>
            </a:r>
            <a:r>
              <a:rPr sz="1486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bruising</a:t>
            </a:r>
            <a:r>
              <a:rPr sz="1486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</a:t>
            </a:r>
            <a:r>
              <a:rPr sz="1486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z="1486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abdominal</a:t>
            </a:r>
            <a:r>
              <a:rPr sz="1486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area.</a:t>
            </a:r>
            <a:r>
              <a:rPr sz="1486"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spc="-6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To</a:t>
            </a:r>
            <a:r>
              <a:rPr sz="1486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manage</a:t>
            </a:r>
            <a:r>
              <a:rPr sz="1486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such</a:t>
            </a:r>
            <a:r>
              <a:rPr sz="1486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situations,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</a:t>
            </a:r>
            <a:r>
              <a:rPr sz="1486" spc="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following</a:t>
            </a:r>
            <a:r>
              <a:rPr sz="1486" spc="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complication</a:t>
            </a:r>
            <a:r>
              <a:rPr sz="1486" spc="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management</a:t>
            </a:r>
            <a:r>
              <a:rPr sz="1486" spc="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processes</a:t>
            </a:r>
            <a:r>
              <a:rPr sz="1486" spc="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are</a:t>
            </a:r>
            <a:r>
              <a:rPr sz="1486" spc="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86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recommended:</a:t>
            </a:r>
            <a:endParaRPr sz="1486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98191">
              <a:lnSpc>
                <a:spcPct val="150800"/>
              </a:lnSpc>
              <a:spcBef>
                <a:spcPts val="813"/>
              </a:spcBef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Cold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Compression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Elevated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Positioning: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tr-TR" sz="1243" b="1" spc="-6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98191">
              <a:lnSpc>
                <a:spcPct val="150800"/>
              </a:lnSpc>
              <a:spcBef>
                <a:spcPts val="813"/>
              </a:spcBef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Pain</a:t>
            </a:r>
            <a:r>
              <a:rPr sz="1243" b="1" spc="-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z="1243" b="1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Inflammation</a:t>
            </a:r>
            <a:r>
              <a:rPr sz="1243" b="1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Control: </a:t>
            </a:r>
            <a:endParaRPr lang="tr-TR" sz="1243" b="1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98191">
              <a:lnSpc>
                <a:spcPct val="150800"/>
              </a:lnSpc>
              <a:spcBef>
                <a:spcPts val="813"/>
              </a:spcBef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Drainage:</a:t>
            </a:r>
            <a:endParaRPr sz="1243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98576">
              <a:lnSpc>
                <a:spcPct val="150800"/>
              </a:lnSpc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Improving</a:t>
            </a:r>
            <a:r>
              <a:rPr sz="1243" b="1" spc="-18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Circulation:</a:t>
            </a:r>
            <a:r>
              <a:rPr sz="1243" b="1" spc="-7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tr-TR" sz="1243" b="1" spc="-76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98576">
              <a:lnSpc>
                <a:spcPct val="150800"/>
              </a:lnSpc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Bleeding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Control: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tr-TR" sz="1243" b="1" spc="-6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98576">
              <a:lnSpc>
                <a:spcPct val="150800"/>
              </a:lnSpc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Hematoma</a:t>
            </a:r>
            <a:r>
              <a:rPr sz="1243" b="1" spc="-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Management: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tr-TR" sz="1243" b="1" spc="-6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98576">
              <a:lnSpc>
                <a:spcPct val="150800"/>
              </a:lnSpc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Physical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Therapy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Rehabilitation</a:t>
            </a:r>
            <a:endParaRPr sz="1243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329401" y="1563440"/>
            <a:ext cx="2983095" cy="4033936"/>
            <a:chOff x="13735093" y="2578228"/>
            <a:chExt cx="4919345" cy="6652259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35093" y="2578228"/>
              <a:ext cx="4918869" cy="30732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35093" y="6213216"/>
              <a:ext cx="4918869" cy="3017120"/>
            </a:xfrm>
            <a:prstGeom prst="rect">
              <a:avLst/>
            </a:prstGeom>
          </p:spPr>
        </p:pic>
      </p:grpSp>
      <p:sp>
        <p:nvSpPr>
          <p:cNvPr id="21" name="Dikdörtgen 20"/>
          <p:cNvSpPr/>
          <p:nvPr/>
        </p:nvSpPr>
        <p:spPr>
          <a:xfrm>
            <a:off x="1314326" y="6048761"/>
            <a:ext cx="6895351" cy="428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marR="743174">
              <a:spcBef>
                <a:spcPts val="3"/>
              </a:spcBef>
            </a:pPr>
            <a:r>
              <a:rPr lang="tr-TR" sz="1092" dirty="0" err="1">
                <a:latin typeface="Arial"/>
                <a:cs typeface="Arial"/>
              </a:rPr>
              <a:t>Wederfoort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et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al.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Donor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site</a:t>
            </a:r>
            <a:r>
              <a:rPr lang="tr-TR" sz="1092" spc="-12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complications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and</a:t>
            </a:r>
            <a:r>
              <a:rPr lang="tr-TR" sz="1092" spc="-12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satisfaction</a:t>
            </a:r>
            <a:r>
              <a:rPr lang="tr-TR" sz="1092" spc="-12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in</a:t>
            </a:r>
            <a:r>
              <a:rPr lang="tr-TR" sz="1092" spc="-12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autologous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fat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grafting</a:t>
            </a:r>
            <a:r>
              <a:rPr lang="tr-TR" sz="1092" spc="-12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for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breast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spc="-6" dirty="0" err="1">
                <a:latin typeface="Arial"/>
                <a:cs typeface="Arial"/>
              </a:rPr>
              <a:t>reconstruction</a:t>
            </a:r>
            <a:r>
              <a:rPr lang="tr-TR" sz="1092" spc="-6" dirty="0">
                <a:latin typeface="Arial"/>
                <a:cs typeface="Arial"/>
              </a:rPr>
              <a:t>: </a:t>
            </a:r>
            <a:r>
              <a:rPr lang="tr-TR" sz="1092" dirty="0">
                <a:latin typeface="Arial"/>
                <a:cs typeface="Arial"/>
              </a:rPr>
              <a:t>A</a:t>
            </a:r>
            <a:r>
              <a:rPr lang="tr-TR" sz="1092" spc="-64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systematic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spc="-6" dirty="0" err="1">
                <a:latin typeface="Arial"/>
                <a:cs typeface="Arial"/>
              </a:rPr>
              <a:t>review</a:t>
            </a:r>
            <a:r>
              <a:rPr lang="tr-TR" sz="1092" spc="-6" dirty="0">
                <a:latin typeface="Arial"/>
                <a:cs typeface="Arial"/>
              </a:rPr>
              <a:t>. </a:t>
            </a:r>
            <a:r>
              <a:rPr lang="tr-TR" sz="1092" dirty="0">
                <a:latin typeface="Arial"/>
                <a:cs typeface="Arial"/>
              </a:rPr>
              <a:t>J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Plast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Reconstr</a:t>
            </a:r>
            <a:r>
              <a:rPr lang="tr-TR" sz="1092" spc="-61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Aesthet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Surg</a:t>
            </a:r>
            <a:r>
              <a:rPr lang="tr-TR" sz="1092" dirty="0">
                <a:latin typeface="Arial"/>
                <a:cs typeface="Arial"/>
              </a:rPr>
              <a:t>.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2022</a:t>
            </a:r>
            <a:r>
              <a:rPr lang="tr-TR" sz="1092" spc="-61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Apr;75(4):1316-</a:t>
            </a:r>
            <a:r>
              <a:rPr lang="tr-TR" sz="1092" spc="-6" dirty="0">
                <a:latin typeface="Arial"/>
                <a:cs typeface="Arial"/>
              </a:rPr>
              <a:t>1327.</a:t>
            </a:r>
            <a:endParaRPr lang="tr-TR" sz="1092" dirty="0">
              <a:latin typeface="Arial"/>
              <a:cs typeface="Arial"/>
            </a:endParaRP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C0484000-0555-0ACB-B793-F43DE33D3605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4A5B7B56-7CF0-EA55-28DB-23CEC87AC8CF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4E779C8A-F3FF-E574-DCFF-A794C7E15FEE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043F4B92-626C-8619-DDAD-2B4553C094C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2F1548A7-14C9-B1A3-F893-79B46B2C96B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14624" y="453170"/>
            <a:ext cx="8242692" cy="349053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Autologous Stem Cell Complication Case Studies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14618" y="1201021"/>
            <a:ext cx="6864546" cy="290888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175974" algn="just">
              <a:lnSpc>
                <a:spcPct val="150800"/>
              </a:lnSpc>
              <a:spcBef>
                <a:spcPts val="58"/>
              </a:spcBef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Cold</a:t>
            </a:r>
            <a:r>
              <a:rPr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Compression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Elevated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Positioning</a:t>
            </a:r>
            <a:endParaRPr lang="tr-TR" spc="-24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175974" algn="just">
              <a:lnSpc>
                <a:spcPct val="150800"/>
              </a:lnSpc>
              <a:spcBef>
                <a:spcPts val="58"/>
              </a:spcBef>
            </a:pP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Anti-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Inflammatory</a:t>
            </a:r>
            <a:r>
              <a:rPr spc="-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pc="-4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Analgesic</a:t>
            </a:r>
            <a:r>
              <a:rPr spc="-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Medications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tr-TR" spc="-6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175974" algn="just">
              <a:lnSpc>
                <a:spcPct val="150800"/>
              </a:lnSpc>
              <a:spcBef>
                <a:spcPts val="58"/>
              </a:spcBef>
            </a:pP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Topical</a:t>
            </a:r>
            <a:r>
              <a:rPr spc="-24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Corticosteroids</a:t>
            </a:r>
          </a:p>
          <a:p>
            <a:pPr marL="7701" marR="278786">
              <a:lnSpc>
                <a:spcPct val="150800"/>
              </a:lnSpc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Hyaluronidase</a:t>
            </a: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Injections</a:t>
            </a:r>
            <a:endParaRPr lang="tr-TR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278786">
              <a:lnSpc>
                <a:spcPct val="150800"/>
              </a:lnSpc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Physical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Therapy</a:t>
            </a:r>
            <a:r>
              <a:rPr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Lymphatic</a:t>
            </a:r>
            <a:r>
              <a:rPr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Drainage</a:t>
            </a:r>
            <a:r>
              <a:rPr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Massage</a:t>
            </a:r>
          </a:p>
          <a:p>
            <a:pPr marL="7701" marR="490186">
              <a:lnSpc>
                <a:spcPct val="150800"/>
              </a:lnSpc>
            </a:pP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Drainage</a:t>
            </a:r>
            <a:r>
              <a:rPr spc="-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Procedures</a:t>
            </a:r>
          </a:p>
          <a:p>
            <a:pPr marL="7701" marR="819801">
              <a:lnSpc>
                <a:spcPct val="150800"/>
              </a:lnSpc>
            </a:pPr>
            <a:r>
              <a:rPr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Under-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Eye</a:t>
            </a:r>
            <a:r>
              <a:rPr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Care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314618" y="5918218"/>
            <a:ext cx="6119061" cy="62319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35811" marR="3081" indent="-28495">
              <a:spcBef>
                <a:spcPts val="58"/>
              </a:spcBef>
            </a:pPr>
            <a:r>
              <a:rPr sz="1001" dirty="0">
                <a:latin typeface="Arial"/>
                <a:cs typeface="Arial"/>
              </a:rPr>
              <a:t>Wederfoort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et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al.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Donor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site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complications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and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satisfaction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in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autologous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fat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grafting</a:t>
            </a:r>
            <a:r>
              <a:rPr sz="1001" spc="-12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for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breast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spc="-6" dirty="0">
                <a:latin typeface="Arial"/>
                <a:cs typeface="Arial"/>
              </a:rPr>
              <a:t>reconstruction </a:t>
            </a:r>
            <a:r>
              <a:rPr sz="1001" dirty="0">
                <a:latin typeface="Arial"/>
                <a:cs typeface="Arial"/>
              </a:rPr>
              <a:t>A</a:t>
            </a:r>
            <a:r>
              <a:rPr sz="1001" spc="-64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systematic</a:t>
            </a:r>
            <a:r>
              <a:rPr sz="1001" spc="-6" dirty="0">
                <a:latin typeface="Arial"/>
                <a:cs typeface="Arial"/>
              </a:rPr>
              <a:t> review. </a:t>
            </a:r>
            <a:r>
              <a:rPr sz="1001" dirty="0">
                <a:latin typeface="Arial"/>
                <a:cs typeface="Arial"/>
              </a:rPr>
              <a:t>J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Plast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Reconstr</a:t>
            </a:r>
            <a:r>
              <a:rPr sz="1001" spc="-61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Aesthet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Surg.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2022</a:t>
            </a:r>
            <a:r>
              <a:rPr sz="1001" spc="-61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Apr;75(4):1316-</a:t>
            </a:r>
            <a:r>
              <a:rPr sz="1001" spc="-6" dirty="0">
                <a:latin typeface="Arial"/>
                <a:cs typeface="Arial"/>
              </a:rPr>
              <a:t>1327.</a:t>
            </a:r>
            <a:endParaRPr sz="1001">
              <a:latin typeface="Arial"/>
              <a:cs typeface="Arial"/>
            </a:endParaRPr>
          </a:p>
          <a:p>
            <a:pPr marL="7701" marR="92030">
              <a:lnSpc>
                <a:spcPts val="1201"/>
              </a:lnSpc>
              <a:spcBef>
                <a:spcPts val="39"/>
              </a:spcBef>
            </a:pPr>
            <a:r>
              <a:rPr sz="1001" spc="-6" dirty="0">
                <a:latin typeface="Arial"/>
                <a:cs typeface="Arial"/>
              </a:rPr>
              <a:t>Birben</a:t>
            </a:r>
            <a:r>
              <a:rPr sz="1001" spc="-64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AÖ,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Kutlubay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Z,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Engin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B,</a:t>
            </a:r>
            <a:r>
              <a:rPr sz="1001" spc="-3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Serdaroğlu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S.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Dermalfiller</a:t>
            </a:r>
            <a:r>
              <a:rPr sz="1001" spc="-61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Applications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in</a:t>
            </a:r>
            <a:r>
              <a:rPr sz="1001" spc="-9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Dermatology</a:t>
            </a:r>
            <a:r>
              <a:rPr sz="1001" spc="-6" dirty="0">
                <a:latin typeface="Arial"/>
                <a:cs typeface="Arial"/>
              </a:rPr>
              <a:t> </a:t>
            </a:r>
            <a:r>
              <a:rPr sz="1001" dirty="0">
                <a:latin typeface="Arial"/>
                <a:cs typeface="Arial"/>
              </a:rPr>
              <a:t>and</a:t>
            </a:r>
            <a:r>
              <a:rPr sz="1001" spc="-6" dirty="0">
                <a:latin typeface="Arial"/>
                <a:cs typeface="Arial"/>
              </a:rPr>
              <a:t> Complications. </a:t>
            </a:r>
            <a:r>
              <a:rPr sz="1001" dirty="0">
                <a:latin typeface="Arial"/>
                <a:cs typeface="Arial"/>
              </a:rPr>
              <a:t>Dermatoz</a:t>
            </a:r>
            <a:r>
              <a:rPr sz="1001" spc="55" dirty="0">
                <a:latin typeface="Arial"/>
                <a:cs typeface="Arial"/>
              </a:rPr>
              <a:t> </a:t>
            </a:r>
            <a:r>
              <a:rPr sz="1001" spc="-12" dirty="0">
                <a:latin typeface="Arial"/>
                <a:cs typeface="Arial"/>
              </a:rPr>
              <a:t>2020;11(2):14-</a:t>
            </a:r>
            <a:r>
              <a:rPr sz="1001" spc="-15" dirty="0">
                <a:latin typeface="Arial"/>
                <a:cs typeface="Arial"/>
              </a:rPr>
              <a:t>20</a:t>
            </a:r>
            <a:endParaRPr sz="1001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432617" y="1348893"/>
            <a:ext cx="2636152" cy="4605757"/>
            <a:chOff x="13905304" y="2224424"/>
            <a:chExt cx="4347210" cy="7595234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05304" y="2224424"/>
              <a:ext cx="4347103" cy="396945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05304" y="6227452"/>
              <a:ext cx="4347103" cy="3591819"/>
            </a:xfrm>
            <a:prstGeom prst="rect">
              <a:avLst/>
            </a:prstGeom>
          </p:spPr>
        </p:pic>
      </p:grpSp>
      <p:grpSp>
        <p:nvGrpSpPr>
          <p:cNvPr id="2" name="object 20">
            <a:extLst>
              <a:ext uri="{FF2B5EF4-FFF2-40B4-BE49-F238E27FC236}">
                <a16:creationId xmlns:a16="http://schemas.microsoft.com/office/drawing/2014/main" id="{B773AC2A-5D2F-DBCF-318B-9DB3D8B0AF52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F325596C-23AE-F955-0481-26C9927B0C87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B0220CA7-6501-E0F5-2B73-5810DF73D116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35A1F621-32EE-AE32-1853-07A876EE33C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D683F5D2-07B7-87E2-10ED-077C0BA6091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14624" y="453170"/>
            <a:ext cx="9058736" cy="349053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Autologous</a:t>
            </a:r>
            <a:r>
              <a:rPr sz="2200" b="1" spc="-6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Stem</a:t>
            </a:r>
            <a:r>
              <a:rPr sz="2200" b="1" spc="-6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Cell</a:t>
            </a:r>
            <a:r>
              <a:rPr sz="2200" b="1" spc="-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Complication</a:t>
            </a:r>
            <a:r>
              <a:rPr sz="2200" b="1" spc="-3" dirty="0">
                <a:solidFill>
                  <a:srgbClr val="7F7F7F"/>
                </a:solidFill>
                <a:latin typeface="Century Gothic" panose="020B0502020202020204" pitchFamily="34" charset="0"/>
              </a:rPr>
              <a:t> </a:t>
            </a:r>
            <a:r>
              <a:rPr sz="22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Case</a:t>
            </a:r>
            <a:r>
              <a:rPr sz="2200" b="1" spc="-6" dirty="0">
                <a:solidFill>
                  <a:srgbClr val="7F7F7F"/>
                </a:solidFill>
                <a:latin typeface="Century Gothic" panose="020B0502020202020204" pitchFamily="34" charset="0"/>
              </a:rPr>
              <a:t> Studies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14618" y="1004181"/>
            <a:ext cx="6999354" cy="28645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18483">
              <a:lnSpc>
                <a:spcPct val="150800"/>
              </a:lnSpc>
              <a:spcBef>
                <a:spcPts val="58"/>
              </a:spcBef>
            </a:pPr>
            <a:r>
              <a:rPr sz="124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Autologous</a:t>
            </a:r>
            <a:r>
              <a:rPr sz="1243" spc="-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micrograft hair</a:t>
            </a:r>
            <a:r>
              <a:rPr sz="1243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treatment may</a:t>
            </a:r>
            <a:r>
              <a:rPr sz="1243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rarely lead</a:t>
            </a:r>
            <a:r>
              <a:rPr sz="1243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to complications.</a:t>
            </a:r>
            <a:r>
              <a:rPr sz="1243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 the</a:t>
            </a:r>
            <a:r>
              <a:rPr sz="1243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event of</a:t>
            </a:r>
            <a:r>
              <a:rPr sz="1243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complications, </a:t>
            </a:r>
            <a:r>
              <a:rPr sz="1243" spc="-1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the </a:t>
            </a:r>
            <a:r>
              <a:rPr sz="124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following</a:t>
            </a:r>
            <a:r>
              <a:rPr sz="1243" spc="-18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medical</a:t>
            </a:r>
            <a:r>
              <a:rPr sz="1243"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procedures</a:t>
            </a:r>
            <a:r>
              <a:rPr sz="1243"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are</a:t>
            </a:r>
            <a:r>
              <a:rPr sz="1243"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recommended:</a:t>
            </a:r>
            <a:endParaRPr sz="1243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>
              <a:spcBef>
                <a:spcPts val="822"/>
              </a:spcBef>
            </a:pPr>
            <a:endParaRPr sz="1243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540245">
              <a:lnSpc>
                <a:spcPct val="150800"/>
              </a:lnSpc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Infection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Control</a:t>
            </a:r>
            <a:endParaRPr lang="tr-TR" sz="1243" b="1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540245">
              <a:lnSpc>
                <a:spcPct val="150800"/>
              </a:lnSpc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Swelling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z="1243" b="1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Pain</a:t>
            </a:r>
            <a:r>
              <a:rPr sz="1243" b="1" spc="-6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Control</a:t>
            </a:r>
            <a:endParaRPr lang="tr-TR" sz="1243" b="1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540245">
              <a:lnSpc>
                <a:spcPct val="150800"/>
              </a:lnSpc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Drainage</a:t>
            </a:r>
            <a:r>
              <a:rPr sz="1243" b="1"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Procedures</a:t>
            </a:r>
            <a:endParaRPr sz="1243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67771">
              <a:lnSpc>
                <a:spcPct val="150800"/>
              </a:lnSpc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Wound</a:t>
            </a:r>
            <a:r>
              <a:rPr sz="1243" b="1" spc="-9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Care</a:t>
            </a:r>
            <a:endParaRPr lang="tr-TR" sz="1243" b="1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67771">
              <a:lnSpc>
                <a:spcPct val="150800"/>
              </a:lnSpc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Use</a:t>
            </a:r>
            <a:r>
              <a:rPr sz="1243" b="1"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of</a:t>
            </a:r>
            <a:r>
              <a:rPr sz="1243" b="1" spc="-5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Antibacterial</a:t>
            </a:r>
            <a:r>
              <a:rPr sz="1243" b="1"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Shampoo</a:t>
            </a:r>
            <a:endParaRPr lang="tr-TR" sz="1243" b="1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67771">
              <a:lnSpc>
                <a:spcPct val="150800"/>
              </a:lnSpc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Corticosteroid</a:t>
            </a:r>
            <a:r>
              <a:rPr sz="1243" b="1" spc="-3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Creams</a:t>
            </a:r>
            <a:endParaRPr lang="tr-TR" sz="1243" b="1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  <a:p>
            <a:pPr marL="7701" marR="67771">
              <a:lnSpc>
                <a:spcPct val="150800"/>
              </a:lnSpc>
            </a:pP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Limitation</a:t>
            </a:r>
            <a:r>
              <a:rPr sz="1243" b="1"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of</a:t>
            </a:r>
            <a:r>
              <a:rPr sz="1243" b="1" spc="-12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Physical</a:t>
            </a:r>
            <a:r>
              <a:rPr sz="1243" b="1" spc="-55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43" b="1" dirty="0">
                <a:solidFill>
                  <a:srgbClr val="7F7F7F"/>
                </a:solidFill>
                <a:latin typeface="Century Gothic" panose="020B0502020202020204" pitchFamily="34" charset="0"/>
                <a:cs typeface="Arial"/>
              </a:rPr>
              <a:t>Activities</a:t>
            </a:r>
            <a:endParaRPr sz="1243" dirty="0">
              <a:solidFill>
                <a:srgbClr val="7F7F7F"/>
              </a:solidFill>
              <a:latin typeface="Century Gothic" panose="020B0502020202020204" pitchFamily="34" charset="0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8705" y="2191898"/>
            <a:ext cx="2959942" cy="2192307"/>
          </a:xfrm>
          <a:prstGeom prst="rect">
            <a:avLst/>
          </a:prstGeom>
        </p:spPr>
      </p:pic>
      <p:sp>
        <p:nvSpPr>
          <p:cNvPr id="19" name="Dikdörtgen 18"/>
          <p:cNvSpPr/>
          <p:nvPr/>
        </p:nvSpPr>
        <p:spPr>
          <a:xfrm>
            <a:off x="1197979" y="5824717"/>
            <a:ext cx="7652829" cy="736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marR="1168284"/>
            <a:r>
              <a:rPr lang="tr-TR" sz="1092" dirty="0" err="1">
                <a:latin typeface="Arial"/>
                <a:cs typeface="Arial"/>
              </a:rPr>
              <a:t>Wederfoort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et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al.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Donor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site</a:t>
            </a:r>
            <a:r>
              <a:rPr lang="tr-TR" sz="1092" spc="-12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complications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and</a:t>
            </a:r>
            <a:r>
              <a:rPr lang="tr-TR" sz="1092" spc="-12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satisfaction</a:t>
            </a:r>
            <a:r>
              <a:rPr lang="tr-TR" sz="1092" spc="-12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in</a:t>
            </a:r>
            <a:r>
              <a:rPr lang="tr-TR" sz="1092" spc="-12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autologous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fat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grafting</a:t>
            </a:r>
            <a:r>
              <a:rPr lang="tr-TR" sz="1092" spc="-12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for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breast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spc="-6" dirty="0" err="1">
                <a:latin typeface="Arial"/>
                <a:cs typeface="Arial"/>
              </a:rPr>
              <a:t>reconstruction</a:t>
            </a:r>
            <a:r>
              <a:rPr lang="tr-TR" sz="1092" spc="-6" dirty="0">
                <a:latin typeface="Arial"/>
                <a:cs typeface="Arial"/>
              </a:rPr>
              <a:t>: </a:t>
            </a:r>
            <a:r>
              <a:rPr lang="tr-TR" sz="1092" dirty="0">
                <a:latin typeface="Arial"/>
                <a:cs typeface="Arial"/>
              </a:rPr>
              <a:t>A</a:t>
            </a:r>
            <a:r>
              <a:rPr lang="tr-TR" sz="1092" spc="-64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systematic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spc="-6" dirty="0" err="1">
                <a:latin typeface="Arial"/>
                <a:cs typeface="Arial"/>
              </a:rPr>
              <a:t>review</a:t>
            </a:r>
            <a:r>
              <a:rPr lang="tr-TR" sz="1092" spc="-6" dirty="0">
                <a:latin typeface="Arial"/>
                <a:cs typeface="Arial"/>
              </a:rPr>
              <a:t>. </a:t>
            </a:r>
            <a:r>
              <a:rPr lang="tr-TR" sz="1092" dirty="0">
                <a:latin typeface="Arial"/>
                <a:cs typeface="Arial"/>
              </a:rPr>
              <a:t>J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Plast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Reconstr</a:t>
            </a:r>
            <a:r>
              <a:rPr lang="tr-TR" sz="1092" spc="-61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Aesthet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Surg</a:t>
            </a:r>
            <a:r>
              <a:rPr lang="tr-TR" sz="1092" dirty="0">
                <a:latin typeface="Arial"/>
                <a:cs typeface="Arial"/>
              </a:rPr>
              <a:t>.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2022</a:t>
            </a:r>
            <a:r>
              <a:rPr lang="tr-TR" sz="1092" spc="-61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Apr;75(4):1316-</a:t>
            </a:r>
            <a:r>
              <a:rPr lang="tr-TR" sz="1092" spc="-6" dirty="0">
                <a:latin typeface="Arial"/>
                <a:cs typeface="Arial"/>
              </a:rPr>
              <a:t>1327.</a:t>
            </a:r>
            <a:endParaRPr lang="tr-TR" sz="1092" dirty="0">
              <a:latin typeface="Arial"/>
              <a:cs typeface="Arial"/>
            </a:endParaRPr>
          </a:p>
          <a:p>
            <a:pPr marL="7701" marR="1293430">
              <a:lnSpc>
                <a:spcPts val="1201"/>
              </a:lnSpc>
              <a:spcBef>
                <a:spcPts val="39"/>
              </a:spcBef>
            </a:pPr>
            <a:r>
              <a:rPr lang="tr-TR" sz="1092" spc="-6" dirty="0">
                <a:latin typeface="Arial"/>
                <a:cs typeface="Arial"/>
              </a:rPr>
              <a:t>Birben</a:t>
            </a:r>
            <a:r>
              <a:rPr lang="tr-TR" sz="1092" spc="-64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AÖ,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Kutlubay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Z,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Engin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B,</a:t>
            </a:r>
            <a:r>
              <a:rPr lang="tr-TR" sz="1092" spc="-3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Serdaroğlu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S.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Dermalfiller</a:t>
            </a:r>
            <a:r>
              <a:rPr lang="tr-TR" sz="1092" spc="-61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Applications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in</a:t>
            </a:r>
            <a:r>
              <a:rPr lang="tr-TR" sz="1092" spc="-9" dirty="0">
                <a:latin typeface="Arial"/>
                <a:cs typeface="Arial"/>
              </a:rPr>
              <a:t> </a:t>
            </a:r>
            <a:r>
              <a:rPr lang="tr-TR" sz="1092" dirty="0" err="1">
                <a:latin typeface="Arial"/>
                <a:cs typeface="Arial"/>
              </a:rPr>
              <a:t>Dermatology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dirty="0">
                <a:latin typeface="Arial"/>
                <a:cs typeface="Arial"/>
              </a:rPr>
              <a:t>and</a:t>
            </a:r>
            <a:r>
              <a:rPr lang="tr-TR" sz="1092" spc="-6" dirty="0">
                <a:latin typeface="Arial"/>
                <a:cs typeface="Arial"/>
              </a:rPr>
              <a:t> </a:t>
            </a:r>
            <a:r>
              <a:rPr lang="tr-TR" sz="1092" spc="-6" dirty="0" err="1">
                <a:latin typeface="Arial"/>
                <a:cs typeface="Arial"/>
              </a:rPr>
              <a:t>Complications</a:t>
            </a:r>
            <a:r>
              <a:rPr lang="tr-TR" sz="1092" spc="-6" dirty="0">
                <a:latin typeface="Arial"/>
                <a:cs typeface="Arial"/>
              </a:rPr>
              <a:t>. </a:t>
            </a:r>
            <a:r>
              <a:rPr lang="tr-TR" sz="1092" dirty="0" err="1">
                <a:latin typeface="Arial"/>
                <a:cs typeface="Arial"/>
              </a:rPr>
              <a:t>Dermatoz</a:t>
            </a:r>
            <a:r>
              <a:rPr lang="tr-TR" sz="1092" spc="55" dirty="0">
                <a:latin typeface="Arial"/>
                <a:cs typeface="Arial"/>
              </a:rPr>
              <a:t> </a:t>
            </a:r>
            <a:r>
              <a:rPr lang="tr-TR" sz="1092" spc="-12" dirty="0">
                <a:latin typeface="Arial"/>
                <a:cs typeface="Arial"/>
              </a:rPr>
              <a:t>2020;11(2):14-</a:t>
            </a:r>
            <a:r>
              <a:rPr lang="tr-TR" sz="1092" spc="-15" dirty="0">
                <a:latin typeface="Arial"/>
                <a:cs typeface="Arial"/>
              </a:rPr>
              <a:t>20</a:t>
            </a:r>
            <a:endParaRPr lang="tr-TR" sz="1092" dirty="0">
              <a:latin typeface="Arial"/>
              <a:cs typeface="Arial"/>
            </a:endParaRPr>
          </a:p>
        </p:txBody>
      </p:sp>
      <p:grpSp>
        <p:nvGrpSpPr>
          <p:cNvPr id="2" name="object 20">
            <a:extLst>
              <a:ext uri="{FF2B5EF4-FFF2-40B4-BE49-F238E27FC236}">
                <a16:creationId xmlns:a16="http://schemas.microsoft.com/office/drawing/2014/main" id="{089EAE1E-96A2-BD62-1B75-AB827A9357DC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EFBD0A6C-CF58-9232-0D1B-D8C405AB32A2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21D87746-1D64-B312-3D04-7F59FF0247FC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467CDE7A-F6CE-4806-94D1-0AD8C866CD3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6CE9794D-B9F5-55A0-F1DD-3BFA071DC17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C884C7-CA76-8D7E-56F5-EB1B1FB9801B}"/>
              </a:ext>
            </a:extLst>
          </p:cNvPr>
          <p:cNvSpPr txBox="1"/>
          <p:nvPr/>
        </p:nvSpPr>
        <p:spPr>
          <a:xfrm>
            <a:off x="5148481" y="5117742"/>
            <a:ext cx="3906775" cy="1544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18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</a:t>
            </a:r>
          </a:p>
          <a:p>
            <a:pPr defTabSz="890900">
              <a:defRPr/>
            </a:pPr>
            <a:r>
              <a:rPr lang="tr-TR" sz="3200" i="1" dirty="0">
                <a:solidFill>
                  <a:srgbClr val="7F7F7F"/>
                </a:solidFill>
                <a:latin typeface="Arial"/>
                <a:cs typeface="Arial"/>
              </a:rPr>
              <a:t>‘’For</a:t>
            </a:r>
            <a:r>
              <a:rPr lang="tr-TR" sz="3200" i="1" spc="-14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tr-TR" sz="3200" i="1" dirty="0">
                <a:solidFill>
                  <a:srgbClr val="7F7F7F"/>
                </a:solidFill>
                <a:latin typeface="Arial"/>
                <a:cs typeface="Arial"/>
              </a:rPr>
              <a:t>You</a:t>
            </a:r>
            <a:r>
              <a:rPr lang="tr-TR" sz="3200" i="1" spc="-94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tr-TR" sz="3200" i="1" dirty="0">
                <a:solidFill>
                  <a:srgbClr val="7F7F7F"/>
                </a:solidFill>
                <a:latin typeface="Arial"/>
                <a:cs typeface="Arial"/>
              </a:rPr>
              <a:t>From</a:t>
            </a:r>
            <a:r>
              <a:rPr lang="tr-TR" sz="3200" i="1" spc="-14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tr-TR" sz="3200" i="1" dirty="0">
                <a:solidFill>
                  <a:srgbClr val="7F7F7F"/>
                </a:solidFill>
                <a:latin typeface="Arial"/>
                <a:cs typeface="Arial"/>
              </a:rPr>
              <a:t>You</a:t>
            </a:r>
            <a:r>
              <a:rPr lang="tr-TR" sz="3200" i="1" spc="-91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tr-TR" sz="3200" i="1" spc="-21" dirty="0">
                <a:solidFill>
                  <a:srgbClr val="7F7F7F"/>
                </a:solidFill>
                <a:latin typeface="Arial"/>
                <a:cs typeface="Arial"/>
              </a:rPr>
              <a:t>‘’</a:t>
            </a:r>
            <a:endParaRPr lang="tr-TR" sz="3200" dirty="0">
              <a:solidFill>
                <a:srgbClr val="7F7F7F"/>
              </a:solidFill>
              <a:latin typeface="Arial"/>
              <a:cs typeface="Arial"/>
            </a:endParaRPr>
          </a:p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18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23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F53DD04-B213-80CF-67D0-2CB0209CB2A3}"/>
              </a:ext>
            </a:extLst>
          </p:cNvPr>
          <p:cNvSpPr txBox="1">
            <a:spLocks/>
          </p:cNvSpPr>
          <p:nvPr/>
        </p:nvSpPr>
        <p:spPr>
          <a:xfrm>
            <a:off x="1084581" y="101600"/>
            <a:ext cx="5712459" cy="507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2725" indent="-222725" algn="l" defTabSz="890900" rtl="0" eaLnBrk="1" latinLnBrk="0" hangingPunct="1">
              <a:lnSpc>
                <a:spcPct val="90000"/>
              </a:lnSpc>
              <a:spcBef>
                <a:spcPts val="974"/>
              </a:spcBef>
              <a:buFont typeface="Arial" panose="020B0604020202020204" pitchFamily="34" charset="0"/>
              <a:buChar char="•"/>
              <a:defRPr sz="27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1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36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90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5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99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54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08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63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 New Generation Autologous</a:t>
            </a:r>
            <a:endParaRPr lang="en-US" sz="2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</a:endParaRPr>
          </a:p>
          <a:p>
            <a:pPr marL="0" indent="0">
              <a:buNone/>
            </a:pPr>
            <a:r>
              <a:rPr lang="tr-TR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 Tissue Separation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 </a:t>
            </a:r>
            <a:r>
              <a:rPr lang="tr-TR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Device Technology</a:t>
            </a:r>
          </a:p>
        </p:txBody>
      </p:sp>
      <p:pic>
        <p:nvPicPr>
          <p:cNvPr id="46" name="object 39">
            <a:extLst>
              <a:ext uri="{FF2B5EF4-FFF2-40B4-BE49-F238E27FC236}">
                <a16:creationId xmlns:a16="http://schemas.microsoft.com/office/drawing/2014/main" id="{2574865B-0216-4082-9EEB-3DD7B7DA379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87092" y="1709961"/>
            <a:ext cx="3084133" cy="3927346"/>
          </a:xfrm>
          <a:prstGeom prst="rect">
            <a:avLst/>
          </a:prstGeom>
        </p:spPr>
      </p:pic>
      <p:pic>
        <p:nvPicPr>
          <p:cNvPr id="47" name="object 40">
            <a:extLst>
              <a:ext uri="{FF2B5EF4-FFF2-40B4-BE49-F238E27FC236}">
                <a16:creationId xmlns:a16="http://schemas.microsoft.com/office/drawing/2014/main" id="{7F62B46E-2F96-0193-7767-FA618EE022E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5292" y="1511305"/>
            <a:ext cx="3558236" cy="4383657"/>
          </a:xfrm>
          <a:prstGeom prst="rect">
            <a:avLst/>
          </a:prstGeom>
        </p:spPr>
      </p:pic>
      <p:grpSp>
        <p:nvGrpSpPr>
          <p:cNvPr id="2" name="object 20">
            <a:extLst>
              <a:ext uri="{FF2B5EF4-FFF2-40B4-BE49-F238E27FC236}">
                <a16:creationId xmlns:a16="http://schemas.microsoft.com/office/drawing/2014/main" id="{4D6F1C07-2649-2351-A256-C76F545DFBFF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3" name="object 21">
              <a:extLst>
                <a:ext uri="{FF2B5EF4-FFF2-40B4-BE49-F238E27FC236}">
                  <a16:creationId xmlns:a16="http://schemas.microsoft.com/office/drawing/2014/main" id="{719B7968-C311-8C5F-8DAD-4789290E2DA8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22">
              <a:extLst>
                <a:ext uri="{FF2B5EF4-FFF2-40B4-BE49-F238E27FC236}">
                  <a16:creationId xmlns:a16="http://schemas.microsoft.com/office/drawing/2014/main" id="{61FA59A2-6DC0-E066-2F0A-463DC49EB8C5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AB4876C7-5763-8605-C5D1-4F08CEF4A2B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6" name="object 24">
              <a:extLst>
                <a:ext uri="{FF2B5EF4-FFF2-40B4-BE49-F238E27FC236}">
                  <a16:creationId xmlns:a16="http://schemas.microsoft.com/office/drawing/2014/main" id="{E2868CBA-8107-7F16-FC2A-8A00B6B5801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2866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52557" y="442065"/>
            <a:ext cx="4551463" cy="787900"/>
          </a:xfrm>
          <a:prstGeom prst="rect">
            <a:avLst/>
          </a:prstGeom>
        </p:spPr>
        <p:txBody>
          <a:bodyPr vert="horz" wrap="square" lIns="0" tIns="47363" rIns="0" bIns="0" rtlCol="0">
            <a:spAutoFit/>
          </a:bodyPr>
          <a:lstStyle/>
          <a:p>
            <a:pPr marL="7701">
              <a:spcBef>
                <a:spcPts val="373"/>
              </a:spcBef>
            </a:pPr>
            <a:r>
              <a:rPr sz="1152" b="1" dirty="0">
                <a:solidFill>
                  <a:srgbClr val="79385F"/>
                </a:solidFill>
                <a:latin typeface="Arial"/>
                <a:cs typeface="Arial"/>
              </a:rPr>
              <a:t>User</a:t>
            </a:r>
            <a:r>
              <a:rPr sz="1152" b="1" spc="-6" dirty="0">
                <a:solidFill>
                  <a:srgbClr val="79385F"/>
                </a:solidFill>
                <a:latin typeface="Arial"/>
                <a:cs typeface="Arial"/>
              </a:rPr>
              <a:t> Friendly</a:t>
            </a:r>
            <a:endParaRPr sz="1152" dirty="0">
              <a:solidFill>
                <a:srgbClr val="79385F"/>
              </a:solidFill>
              <a:latin typeface="Arial"/>
              <a:cs typeface="Arial"/>
            </a:endParaRPr>
          </a:p>
          <a:p>
            <a:pPr marL="7701">
              <a:spcBef>
                <a:spcPts val="315"/>
              </a:spcBef>
            </a:pP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The</a:t>
            </a:r>
            <a:r>
              <a:rPr sz="1152" spc="-3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convenience of</a:t>
            </a:r>
            <a:r>
              <a:rPr sz="1152" spc="-3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being able</a:t>
            </a:r>
            <a:r>
              <a:rPr sz="1152" spc="-3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to perform</a:t>
            </a:r>
            <a:r>
              <a:rPr sz="1152" spc="-3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four procedures</a:t>
            </a:r>
            <a:r>
              <a:rPr sz="1152" spc="-3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spc="-15" dirty="0">
                <a:solidFill>
                  <a:srgbClr val="79385F"/>
                </a:solidFill>
                <a:latin typeface="Arial"/>
                <a:cs typeface="Arial"/>
              </a:rPr>
              <a:t>in</a:t>
            </a:r>
            <a:endParaRPr sz="1152" dirty="0">
              <a:solidFill>
                <a:srgbClr val="79385F"/>
              </a:solidFill>
              <a:latin typeface="Arial"/>
              <a:cs typeface="Arial"/>
            </a:endParaRPr>
          </a:p>
          <a:p>
            <a:pPr marL="7701" marR="3081">
              <a:lnSpc>
                <a:spcPct val="101000"/>
              </a:lnSpc>
            </a:pP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one</a:t>
            </a:r>
            <a:r>
              <a:rPr sz="1152" spc="-9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device</a:t>
            </a:r>
            <a:r>
              <a:rPr sz="1152" spc="-6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with</a:t>
            </a:r>
            <a:r>
              <a:rPr sz="1152" spc="-73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Autologue</a:t>
            </a:r>
            <a:r>
              <a:rPr sz="1152" spc="-6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Micrograft</a:t>
            </a:r>
            <a:r>
              <a:rPr sz="1152" spc="-9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for</a:t>
            </a:r>
            <a:r>
              <a:rPr sz="1152" spc="-6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Hair</a:t>
            </a:r>
            <a:r>
              <a:rPr sz="1152" spc="-30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Treatment,</a:t>
            </a:r>
            <a:r>
              <a:rPr sz="1152" spc="-9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spc="-6" dirty="0">
                <a:solidFill>
                  <a:srgbClr val="79385F"/>
                </a:solidFill>
                <a:latin typeface="Arial"/>
                <a:cs typeface="Arial"/>
              </a:rPr>
              <a:t>Fibroblast, </a:t>
            </a:r>
            <a:r>
              <a:rPr sz="1152" spc="-12" dirty="0">
                <a:solidFill>
                  <a:srgbClr val="79385F"/>
                </a:solidFill>
                <a:latin typeface="Arial"/>
                <a:cs typeface="Arial"/>
              </a:rPr>
              <a:t>SVF,</a:t>
            </a:r>
            <a:r>
              <a:rPr sz="1152" spc="-21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and</a:t>
            </a:r>
            <a:r>
              <a:rPr sz="1152" spc="-18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Photoactivation</a:t>
            </a:r>
            <a:r>
              <a:rPr sz="1152" spc="-21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Procedures</a:t>
            </a:r>
            <a:r>
              <a:rPr sz="1152" spc="-18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(PRP</a:t>
            </a:r>
            <a:r>
              <a:rPr sz="1152" spc="-39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dirty="0">
                <a:solidFill>
                  <a:srgbClr val="79385F"/>
                </a:solidFill>
                <a:latin typeface="Arial"/>
                <a:cs typeface="Arial"/>
              </a:rPr>
              <a:t>activation</a:t>
            </a:r>
            <a:r>
              <a:rPr sz="1152" spc="-21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52" spc="-6" dirty="0">
                <a:solidFill>
                  <a:srgbClr val="79385F"/>
                </a:solidFill>
                <a:latin typeface="Arial"/>
                <a:cs typeface="Arial"/>
              </a:rPr>
              <a:t>only)</a:t>
            </a:r>
            <a:endParaRPr sz="1152" dirty="0">
              <a:solidFill>
                <a:srgbClr val="79385F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74686" y="1476501"/>
            <a:ext cx="4465594" cy="470327"/>
          </a:xfrm>
          <a:prstGeom prst="rect">
            <a:avLst/>
          </a:prstGeom>
        </p:spPr>
        <p:txBody>
          <a:bodyPr vert="horz" wrap="square" lIns="0" tIns="54679" rIns="0" bIns="0" rtlCol="0">
            <a:spAutoFit/>
          </a:bodyPr>
          <a:lstStyle/>
          <a:p>
            <a:pPr marL="7701">
              <a:spcBef>
                <a:spcPts val="431"/>
              </a:spcBef>
            </a:pP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Advantages</a:t>
            </a:r>
            <a:r>
              <a:rPr sz="1182" b="1" spc="12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of</a:t>
            </a:r>
            <a:r>
              <a:rPr sz="1182" b="1" spc="15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Performing</a:t>
            </a:r>
            <a:r>
              <a:rPr sz="1182" b="1" spc="12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the</a:t>
            </a:r>
            <a:r>
              <a:rPr sz="1182" b="1" spc="15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Procedure</a:t>
            </a:r>
            <a:r>
              <a:rPr sz="1182" b="1" spc="12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in</a:t>
            </a:r>
            <a:r>
              <a:rPr sz="1182" b="1" spc="15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a</a:t>
            </a:r>
            <a:r>
              <a:rPr sz="1182" b="1" spc="15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Clinical</a:t>
            </a:r>
            <a:r>
              <a:rPr sz="1182" b="1" spc="12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spc="-6" dirty="0">
                <a:solidFill>
                  <a:srgbClr val="79385F"/>
                </a:solidFill>
                <a:latin typeface="Arial"/>
                <a:cs typeface="Arial"/>
              </a:rPr>
              <a:t>Setting:</a:t>
            </a:r>
            <a:endParaRPr sz="1182" dirty="0">
              <a:solidFill>
                <a:srgbClr val="79385F"/>
              </a:solidFill>
              <a:latin typeface="Arial"/>
              <a:cs typeface="Arial"/>
            </a:endParaRPr>
          </a:p>
          <a:p>
            <a:pPr marL="10782">
              <a:spcBef>
                <a:spcPts val="373"/>
              </a:spcBef>
            </a:pP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Clinic-friendly</a:t>
            </a:r>
            <a:r>
              <a:rPr sz="1182" spc="-3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without the need for a hospital </a:t>
            </a:r>
            <a:r>
              <a:rPr sz="1182" spc="-6" dirty="0">
                <a:solidFill>
                  <a:srgbClr val="79385F"/>
                </a:solidFill>
                <a:latin typeface="Arial"/>
                <a:cs typeface="Arial"/>
              </a:rPr>
              <a:t>setting.</a:t>
            </a:r>
            <a:endParaRPr sz="1182" dirty="0">
              <a:solidFill>
                <a:srgbClr val="79385F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26789" y="2401427"/>
            <a:ext cx="4205290" cy="424071"/>
          </a:xfrm>
          <a:prstGeom prst="rect">
            <a:avLst/>
          </a:prstGeom>
        </p:spPr>
        <p:txBody>
          <a:bodyPr vert="horz" wrap="square" lIns="0" tIns="34271" rIns="0" bIns="0" rtlCol="0">
            <a:spAutoFit/>
          </a:bodyPr>
          <a:lstStyle/>
          <a:p>
            <a:pPr marL="7701">
              <a:spcBef>
                <a:spcPts val="270"/>
              </a:spcBef>
            </a:pP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Naturel</a:t>
            </a:r>
            <a:r>
              <a:rPr sz="1182" b="1" spc="-21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Treatment</a:t>
            </a:r>
            <a:r>
              <a:rPr sz="1182" b="1" spc="-21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%100</a:t>
            </a:r>
            <a:r>
              <a:rPr sz="1182" b="1" spc="-64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spc="-6" dirty="0">
                <a:solidFill>
                  <a:srgbClr val="79385F"/>
                </a:solidFill>
                <a:latin typeface="Arial"/>
                <a:cs typeface="Arial"/>
              </a:rPr>
              <a:t>Autologous</a:t>
            </a:r>
            <a:endParaRPr sz="1182" dirty="0">
              <a:solidFill>
                <a:srgbClr val="79385F"/>
              </a:solidFill>
              <a:latin typeface="Arial"/>
              <a:cs typeface="Arial"/>
            </a:endParaRPr>
          </a:p>
          <a:p>
            <a:pPr marL="7701">
              <a:spcBef>
                <a:spcPts val="209"/>
              </a:spcBef>
            </a:pP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Non-enzymatic</a:t>
            </a:r>
            <a:r>
              <a:rPr sz="1182" spc="-3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100% Organic</a:t>
            </a:r>
            <a:r>
              <a:rPr sz="1182" spc="-67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Autologous Cell</a:t>
            </a:r>
            <a:r>
              <a:rPr sz="1182" spc="-24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spc="-6" dirty="0">
                <a:solidFill>
                  <a:srgbClr val="79385F"/>
                </a:solidFill>
                <a:latin typeface="Arial"/>
                <a:cs typeface="Arial"/>
              </a:rPr>
              <a:t>Transplantation</a:t>
            </a:r>
            <a:endParaRPr sz="1182" dirty="0">
              <a:solidFill>
                <a:srgbClr val="79385F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0342" y="3191361"/>
            <a:ext cx="3274204" cy="787889"/>
          </a:xfrm>
          <a:prstGeom prst="rect">
            <a:avLst/>
          </a:prstGeom>
        </p:spPr>
        <p:txBody>
          <a:bodyPr vert="horz" wrap="square" lIns="0" tIns="34271" rIns="0" bIns="0" rtlCol="0">
            <a:spAutoFit/>
          </a:bodyPr>
          <a:lstStyle/>
          <a:p>
            <a:pPr marL="46978">
              <a:spcBef>
                <a:spcPts val="270"/>
              </a:spcBef>
            </a:pP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High-Tech</a:t>
            </a:r>
            <a:r>
              <a:rPr sz="1182" b="1" spc="-12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Gcell</a:t>
            </a:r>
            <a:r>
              <a:rPr sz="1182" b="1" spc="-9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spc="-6" dirty="0">
                <a:solidFill>
                  <a:srgbClr val="79385F"/>
                </a:solidFill>
                <a:latin typeface="Arial"/>
                <a:cs typeface="Arial"/>
              </a:rPr>
              <a:t>Device</a:t>
            </a:r>
            <a:endParaRPr sz="1182">
              <a:solidFill>
                <a:srgbClr val="79385F"/>
              </a:solidFill>
              <a:latin typeface="Arial"/>
              <a:cs typeface="Arial"/>
            </a:endParaRPr>
          </a:p>
          <a:p>
            <a:pPr marL="121295" indent="-113594">
              <a:spcBef>
                <a:spcPts val="209"/>
              </a:spcBef>
              <a:buChar char="•"/>
              <a:tabLst>
                <a:tab pos="121295" algn="l"/>
              </a:tabLst>
            </a:pP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Automatic</a:t>
            </a:r>
            <a:r>
              <a:rPr sz="1182" spc="-12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material</a:t>
            </a:r>
            <a:r>
              <a:rPr sz="1182" spc="-9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production</a:t>
            </a:r>
            <a:r>
              <a:rPr sz="1182" spc="-12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using</a:t>
            </a:r>
            <a:r>
              <a:rPr sz="1182" spc="-9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the</a:t>
            </a:r>
            <a:r>
              <a:rPr sz="1182" spc="-9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spc="-6" dirty="0">
                <a:solidFill>
                  <a:srgbClr val="79385F"/>
                </a:solidFill>
                <a:latin typeface="Arial"/>
                <a:cs typeface="Arial"/>
              </a:rPr>
              <a:t>device</a:t>
            </a:r>
            <a:endParaRPr sz="1182">
              <a:solidFill>
                <a:srgbClr val="79385F"/>
              </a:solidFill>
              <a:latin typeface="Arial"/>
              <a:cs typeface="Arial"/>
            </a:endParaRPr>
          </a:p>
          <a:p>
            <a:pPr marL="121295" indent="-113594">
              <a:spcBef>
                <a:spcPts val="15"/>
              </a:spcBef>
              <a:buChar char="•"/>
              <a:tabLst>
                <a:tab pos="121295" algn="l"/>
              </a:tabLst>
            </a:pP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Live</a:t>
            </a:r>
            <a:r>
              <a:rPr sz="1182" spc="-12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cell</a:t>
            </a:r>
            <a:r>
              <a:rPr sz="1182" spc="-9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activation</a:t>
            </a:r>
            <a:r>
              <a:rPr sz="1182" spc="-12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with</a:t>
            </a:r>
            <a:r>
              <a:rPr sz="1182" spc="-9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spc="-6" dirty="0">
                <a:solidFill>
                  <a:srgbClr val="79385F"/>
                </a:solidFill>
                <a:latin typeface="Arial"/>
                <a:cs typeface="Arial"/>
              </a:rPr>
              <a:t>photoactivation</a:t>
            </a:r>
            <a:endParaRPr sz="1182">
              <a:solidFill>
                <a:srgbClr val="79385F"/>
              </a:solidFill>
              <a:latin typeface="Arial"/>
              <a:cs typeface="Arial"/>
            </a:endParaRPr>
          </a:p>
          <a:p>
            <a:pPr marL="121295" indent="-113594">
              <a:spcBef>
                <a:spcPts val="15"/>
              </a:spcBef>
              <a:buChar char="•"/>
              <a:tabLst>
                <a:tab pos="121295" algn="l"/>
              </a:tabLst>
            </a:pP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Effective</a:t>
            </a:r>
            <a:r>
              <a:rPr sz="1182" spc="-24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injection</a:t>
            </a:r>
            <a:r>
              <a:rPr sz="1182" spc="-21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through</a:t>
            </a:r>
            <a:r>
              <a:rPr sz="1182" spc="-21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spc="-6" dirty="0">
                <a:solidFill>
                  <a:srgbClr val="79385F"/>
                </a:solidFill>
                <a:latin typeface="Arial"/>
                <a:cs typeface="Arial"/>
              </a:rPr>
              <a:t>homogenization</a:t>
            </a:r>
            <a:endParaRPr sz="1182">
              <a:solidFill>
                <a:srgbClr val="79385F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42654" y="4272362"/>
            <a:ext cx="1773992" cy="605981"/>
          </a:xfrm>
          <a:prstGeom prst="rect">
            <a:avLst/>
          </a:prstGeom>
        </p:spPr>
        <p:txBody>
          <a:bodyPr vert="horz" wrap="square" lIns="0" tIns="34271" rIns="0" bIns="0" rtlCol="0">
            <a:spAutoFit/>
          </a:bodyPr>
          <a:lstStyle/>
          <a:p>
            <a:pPr marL="13092">
              <a:spcBef>
                <a:spcPts val="270"/>
              </a:spcBef>
            </a:pP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High</a:t>
            </a:r>
            <a:r>
              <a:rPr sz="1182" b="1" spc="33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patient</a:t>
            </a:r>
            <a:r>
              <a:rPr sz="1182" b="1" spc="36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spc="-6" dirty="0">
                <a:solidFill>
                  <a:srgbClr val="79385F"/>
                </a:solidFill>
                <a:latin typeface="Arial"/>
                <a:cs typeface="Arial"/>
              </a:rPr>
              <a:t>compliance</a:t>
            </a:r>
            <a:endParaRPr sz="1182" dirty="0">
              <a:solidFill>
                <a:srgbClr val="79385F"/>
              </a:solidFill>
              <a:latin typeface="Arial"/>
              <a:cs typeface="Arial"/>
            </a:endParaRPr>
          </a:p>
          <a:p>
            <a:pPr marL="7701">
              <a:spcBef>
                <a:spcPts val="209"/>
              </a:spcBef>
              <a:tabLst>
                <a:tab pos="344632" algn="l"/>
              </a:tabLst>
            </a:pPr>
            <a:r>
              <a:rPr sz="1182" spc="-15" dirty="0">
                <a:solidFill>
                  <a:srgbClr val="79385F"/>
                </a:solidFill>
                <a:latin typeface="Arial"/>
                <a:cs typeface="Arial"/>
              </a:rPr>
              <a:t>one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	</a:t>
            </a:r>
            <a:r>
              <a:rPr sz="1182" spc="-6" dirty="0">
                <a:solidFill>
                  <a:srgbClr val="79385F"/>
                </a:solidFill>
                <a:latin typeface="Arial"/>
                <a:cs typeface="Arial"/>
              </a:rPr>
              <a:t>Session</a:t>
            </a:r>
            <a:endParaRPr sz="1182" dirty="0">
              <a:solidFill>
                <a:srgbClr val="79385F"/>
              </a:solidFill>
              <a:latin typeface="Arial"/>
              <a:cs typeface="Arial"/>
            </a:endParaRPr>
          </a:p>
          <a:p>
            <a:pPr marL="7701">
              <a:spcBef>
                <a:spcPts val="15"/>
              </a:spcBef>
            </a:pP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time-effective</a:t>
            </a:r>
            <a:r>
              <a:rPr sz="1182" spc="-39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spc="-6" dirty="0">
                <a:solidFill>
                  <a:srgbClr val="79385F"/>
                </a:solidFill>
                <a:latin typeface="Arial"/>
                <a:cs typeface="Arial"/>
              </a:rPr>
              <a:t>procedure.</a:t>
            </a:r>
            <a:endParaRPr sz="1182" dirty="0">
              <a:solidFill>
                <a:srgbClr val="79385F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66889" y="5036965"/>
            <a:ext cx="1490585" cy="424071"/>
          </a:xfrm>
          <a:prstGeom prst="rect">
            <a:avLst/>
          </a:prstGeom>
        </p:spPr>
        <p:txBody>
          <a:bodyPr vert="horz" wrap="square" lIns="0" tIns="34271" rIns="0" bIns="0" rtlCol="0">
            <a:spAutoFit/>
          </a:bodyPr>
          <a:lstStyle/>
          <a:p>
            <a:pPr marL="7701">
              <a:spcBef>
                <a:spcPts val="270"/>
              </a:spcBef>
            </a:pP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FDA</a:t>
            </a:r>
            <a:r>
              <a:rPr sz="1182" b="1" spc="-49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spc="-6" dirty="0">
                <a:solidFill>
                  <a:srgbClr val="79385F"/>
                </a:solidFill>
                <a:latin typeface="Arial"/>
                <a:cs typeface="Arial"/>
              </a:rPr>
              <a:t>Cleared</a:t>
            </a:r>
            <a:endParaRPr sz="1182" dirty="0">
              <a:solidFill>
                <a:srgbClr val="79385F"/>
              </a:solidFill>
              <a:latin typeface="Arial"/>
              <a:cs typeface="Arial"/>
            </a:endParaRPr>
          </a:p>
          <a:p>
            <a:pPr marL="7701">
              <a:spcBef>
                <a:spcPts val="209"/>
              </a:spcBef>
            </a:pP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GCell</a:t>
            </a:r>
            <a:r>
              <a:rPr sz="1182" spc="-15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Device</a:t>
            </a:r>
            <a:r>
              <a:rPr sz="1182" spc="-9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79385F"/>
                </a:solidFill>
                <a:latin typeface="Arial"/>
                <a:cs typeface="Arial"/>
              </a:rPr>
              <a:t>and</a:t>
            </a:r>
            <a:r>
              <a:rPr sz="1182" spc="-6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spc="-12" dirty="0">
                <a:solidFill>
                  <a:srgbClr val="79385F"/>
                </a:solidFill>
                <a:latin typeface="Arial"/>
                <a:cs typeface="Arial"/>
              </a:rPr>
              <a:t>Kits</a:t>
            </a:r>
            <a:endParaRPr sz="1182" dirty="0">
              <a:solidFill>
                <a:srgbClr val="79385F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39685" y="5820982"/>
            <a:ext cx="2392406" cy="55670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1000"/>
              </a:lnSpc>
              <a:spcBef>
                <a:spcPts val="58"/>
              </a:spcBef>
            </a:pP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Ease</a:t>
            </a:r>
            <a:r>
              <a:rPr sz="1182" b="1" spc="-6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of</a:t>
            </a:r>
            <a:r>
              <a:rPr sz="1182" b="1" spc="-6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use</a:t>
            </a:r>
            <a:r>
              <a:rPr sz="1182" b="1" spc="-6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device</a:t>
            </a:r>
            <a:r>
              <a:rPr sz="1182" b="1" spc="-6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interface</a:t>
            </a:r>
            <a:r>
              <a:rPr sz="1182" b="1" spc="-6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spc="-12" dirty="0">
                <a:solidFill>
                  <a:srgbClr val="79385F"/>
                </a:solidFill>
                <a:latin typeface="Arial"/>
                <a:cs typeface="Arial"/>
              </a:rPr>
              <a:t>with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software</a:t>
            </a:r>
            <a:r>
              <a:rPr sz="1182" b="1" spc="-27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effectiveness</a:t>
            </a:r>
            <a:r>
              <a:rPr sz="1182" b="1" spc="-24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spc="-15" dirty="0">
                <a:solidFill>
                  <a:srgbClr val="79385F"/>
                </a:solidFill>
                <a:latin typeface="Arial"/>
                <a:cs typeface="Arial"/>
              </a:rPr>
              <a:t>for</a:t>
            </a:r>
            <a:endParaRPr sz="1182" dirty="0">
              <a:solidFill>
                <a:srgbClr val="79385F"/>
              </a:solidFill>
              <a:latin typeface="Arial"/>
              <a:cs typeface="Arial"/>
            </a:endParaRPr>
          </a:p>
          <a:p>
            <a:pPr marL="7701">
              <a:spcBef>
                <a:spcPts val="15"/>
              </a:spcBef>
            </a:pPr>
            <a:r>
              <a:rPr sz="1182" b="1" dirty="0">
                <a:solidFill>
                  <a:srgbClr val="79385F"/>
                </a:solidFill>
                <a:latin typeface="Arial"/>
                <a:cs typeface="Arial"/>
              </a:rPr>
              <a:t>one-click</a:t>
            </a:r>
            <a:r>
              <a:rPr sz="1182" b="1" spc="27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182" b="1" spc="-6" dirty="0">
                <a:solidFill>
                  <a:srgbClr val="79385F"/>
                </a:solidFill>
                <a:latin typeface="Arial"/>
                <a:cs typeface="Arial"/>
              </a:rPr>
              <a:t>operations.</a:t>
            </a:r>
            <a:endParaRPr sz="1182" dirty="0">
              <a:solidFill>
                <a:srgbClr val="79385F"/>
              </a:solidFill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63723" y="275807"/>
            <a:ext cx="5640811" cy="6581909"/>
            <a:chOff x="3072712" y="454826"/>
            <a:chExt cx="9302115" cy="1085405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99487" y="2259052"/>
              <a:ext cx="1695529" cy="169552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776712" y="2436274"/>
              <a:ext cx="1341120" cy="1341120"/>
            </a:xfrm>
            <a:custGeom>
              <a:avLst/>
              <a:gdLst/>
              <a:ahLst/>
              <a:cxnLst/>
              <a:rect l="l" t="t" r="r" b="b"/>
              <a:pathLst>
                <a:path w="1341120" h="1341120">
                  <a:moveTo>
                    <a:pt x="670545" y="0"/>
                  </a:moveTo>
                  <a:lnTo>
                    <a:pt x="622657" y="1683"/>
                  </a:lnTo>
                  <a:lnTo>
                    <a:pt x="575678" y="6658"/>
                  </a:lnTo>
                  <a:lnTo>
                    <a:pt x="529721" y="14812"/>
                  </a:lnTo>
                  <a:lnTo>
                    <a:pt x="484900" y="26030"/>
                  </a:lnTo>
                  <a:lnTo>
                    <a:pt x="441328" y="40199"/>
                  </a:lnTo>
                  <a:lnTo>
                    <a:pt x="399119" y="57205"/>
                  </a:lnTo>
                  <a:lnTo>
                    <a:pt x="358386" y="76937"/>
                  </a:lnTo>
                  <a:lnTo>
                    <a:pt x="319242" y="99278"/>
                  </a:lnTo>
                  <a:lnTo>
                    <a:pt x="281802" y="124118"/>
                  </a:lnTo>
                  <a:lnTo>
                    <a:pt x="246178" y="151341"/>
                  </a:lnTo>
                  <a:lnTo>
                    <a:pt x="212484" y="180834"/>
                  </a:lnTo>
                  <a:lnTo>
                    <a:pt x="180834" y="212484"/>
                  </a:lnTo>
                  <a:lnTo>
                    <a:pt x="151341" y="246178"/>
                  </a:lnTo>
                  <a:lnTo>
                    <a:pt x="124118" y="281802"/>
                  </a:lnTo>
                  <a:lnTo>
                    <a:pt x="99278" y="319242"/>
                  </a:lnTo>
                  <a:lnTo>
                    <a:pt x="76937" y="358386"/>
                  </a:lnTo>
                  <a:lnTo>
                    <a:pt x="57205" y="399119"/>
                  </a:lnTo>
                  <a:lnTo>
                    <a:pt x="40199" y="441328"/>
                  </a:lnTo>
                  <a:lnTo>
                    <a:pt x="26030" y="484900"/>
                  </a:lnTo>
                  <a:lnTo>
                    <a:pt x="14812" y="529721"/>
                  </a:lnTo>
                  <a:lnTo>
                    <a:pt x="6658" y="575678"/>
                  </a:lnTo>
                  <a:lnTo>
                    <a:pt x="1683" y="622657"/>
                  </a:lnTo>
                  <a:lnTo>
                    <a:pt x="0" y="670545"/>
                  </a:lnTo>
                  <a:lnTo>
                    <a:pt x="1683" y="718432"/>
                  </a:lnTo>
                  <a:lnTo>
                    <a:pt x="6658" y="765411"/>
                  </a:lnTo>
                  <a:lnTo>
                    <a:pt x="14812" y="811368"/>
                  </a:lnTo>
                  <a:lnTo>
                    <a:pt x="26030" y="856189"/>
                  </a:lnTo>
                  <a:lnTo>
                    <a:pt x="40199" y="899761"/>
                  </a:lnTo>
                  <a:lnTo>
                    <a:pt x="57205" y="941970"/>
                  </a:lnTo>
                  <a:lnTo>
                    <a:pt x="76937" y="982703"/>
                  </a:lnTo>
                  <a:lnTo>
                    <a:pt x="99278" y="1021847"/>
                  </a:lnTo>
                  <a:lnTo>
                    <a:pt x="124118" y="1059287"/>
                  </a:lnTo>
                  <a:lnTo>
                    <a:pt x="151341" y="1094911"/>
                  </a:lnTo>
                  <a:lnTo>
                    <a:pt x="180834" y="1128605"/>
                  </a:lnTo>
                  <a:lnTo>
                    <a:pt x="212484" y="1160255"/>
                  </a:lnTo>
                  <a:lnTo>
                    <a:pt x="246178" y="1189748"/>
                  </a:lnTo>
                  <a:lnTo>
                    <a:pt x="281802" y="1216972"/>
                  </a:lnTo>
                  <a:lnTo>
                    <a:pt x="319242" y="1241811"/>
                  </a:lnTo>
                  <a:lnTo>
                    <a:pt x="358386" y="1264153"/>
                  </a:lnTo>
                  <a:lnTo>
                    <a:pt x="399119" y="1283884"/>
                  </a:lnTo>
                  <a:lnTo>
                    <a:pt x="441328" y="1300890"/>
                  </a:lnTo>
                  <a:lnTo>
                    <a:pt x="484900" y="1315060"/>
                  </a:lnTo>
                  <a:lnTo>
                    <a:pt x="529721" y="1326277"/>
                  </a:lnTo>
                  <a:lnTo>
                    <a:pt x="575678" y="1334431"/>
                  </a:lnTo>
                  <a:lnTo>
                    <a:pt x="622657" y="1339406"/>
                  </a:lnTo>
                  <a:lnTo>
                    <a:pt x="670545" y="1341090"/>
                  </a:lnTo>
                  <a:lnTo>
                    <a:pt x="718432" y="1339406"/>
                  </a:lnTo>
                  <a:lnTo>
                    <a:pt x="765411" y="1334431"/>
                  </a:lnTo>
                  <a:lnTo>
                    <a:pt x="811368" y="1326277"/>
                  </a:lnTo>
                  <a:lnTo>
                    <a:pt x="856189" y="1315060"/>
                  </a:lnTo>
                  <a:lnTo>
                    <a:pt x="899761" y="1300890"/>
                  </a:lnTo>
                  <a:lnTo>
                    <a:pt x="941970" y="1283884"/>
                  </a:lnTo>
                  <a:lnTo>
                    <a:pt x="982703" y="1264153"/>
                  </a:lnTo>
                  <a:lnTo>
                    <a:pt x="1021847" y="1241811"/>
                  </a:lnTo>
                  <a:lnTo>
                    <a:pt x="1059287" y="1216972"/>
                  </a:lnTo>
                  <a:lnTo>
                    <a:pt x="1094911" y="1189748"/>
                  </a:lnTo>
                  <a:lnTo>
                    <a:pt x="1128605" y="1160255"/>
                  </a:lnTo>
                  <a:lnTo>
                    <a:pt x="1160255" y="1128605"/>
                  </a:lnTo>
                  <a:lnTo>
                    <a:pt x="1189748" y="1094911"/>
                  </a:lnTo>
                  <a:lnTo>
                    <a:pt x="1216972" y="1059287"/>
                  </a:lnTo>
                  <a:lnTo>
                    <a:pt x="1241811" y="1021847"/>
                  </a:lnTo>
                  <a:lnTo>
                    <a:pt x="1264153" y="982703"/>
                  </a:lnTo>
                  <a:lnTo>
                    <a:pt x="1283884" y="941970"/>
                  </a:lnTo>
                  <a:lnTo>
                    <a:pt x="1300890" y="899761"/>
                  </a:lnTo>
                  <a:lnTo>
                    <a:pt x="1315060" y="856189"/>
                  </a:lnTo>
                  <a:lnTo>
                    <a:pt x="1326277" y="811368"/>
                  </a:lnTo>
                  <a:lnTo>
                    <a:pt x="1334431" y="765411"/>
                  </a:lnTo>
                  <a:lnTo>
                    <a:pt x="1339406" y="718432"/>
                  </a:lnTo>
                  <a:lnTo>
                    <a:pt x="1341090" y="670545"/>
                  </a:lnTo>
                  <a:lnTo>
                    <a:pt x="1339406" y="622657"/>
                  </a:lnTo>
                  <a:lnTo>
                    <a:pt x="1334431" y="575678"/>
                  </a:lnTo>
                  <a:lnTo>
                    <a:pt x="1326277" y="529721"/>
                  </a:lnTo>
                  <a:lnTo>
                    <a:pt x="1315060" y="484900"/>
                  </a:lnTo>
                  <a:lnTo>
                    <a:pt x="1300890" y="441328"/>
                  </a:lnTo>
                  <a:lnTo>
                    <a:pt x="1283884" y="399119"/>
                  </a:lnTo>
                  <a:lnTo>
                    <a:pt x="1264153" y="358386"/>
                  </a:lnTo>
                  <a:lnTo>
                    <a:pt x="1241811" y="319242"/>
                  </a:lnTo>
                  <a:lnTo>
                    <a:pt x="1216972" y="281802"/>
                  </a:lnTo>
                  <a:lnTo>
                    <a:pt x="1189748" y="246178"/>
                  </a:lnTo>
                  <a:lnTo>
                    <a:pt x="1160255" y="212484"/>
                  </a:lnTo>
                  <a:lnTo>
                    <a:pt x="1128605" y="180834"/>
                  </a:lnTo>
                  <a:lnTo>
                    <a:pt x="1094911" y="151341"/>
                  </a:lnTo>
                  <a:lnTo>
                    <a:pt x="1059287" y="124118"/>
                  </a:lnTo>
                  <a:lnTo>
                    <a:pt x="1021847" y="99278"/>
                  </a:lnTo>
                  <a:lnTo>
                    <a:pt x="982703" y="76937"/>
                  </a:lnTo>
                  <a:lnTo>
                    <a:pt x="941970" y="57205"/>
                  </a:lnTo>
                  <a:lnTo>
                    <a:pt x="899761" y="40199"/>
                  </a:lnTo>
                  <a:lnTo>
                    <a:pt x="856189" y="26030"/>
                  </a:lnTo>
                  <a:lnTo>
                    <a:pt x="811368" y="14812"/>
                  </a:lnTo>
                  <a:lnTo>
                    <a:pt x="765411" y="6658"/>
                  </a:lnTo>
                  <a:lnTo>
                    <a:pt x="718432" y="1683"/>
                  </a:lnTo>
                  <a:lnTo>
                    <a:pt x="6705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13"/>
            <p:cNvSpPr/>
            <p:nvPr/>
          </p:nvSpPr>
          <p:spPr>
            <a:xfrm>
              <a:off x="9984048" y="2643619"/>
              <a:ext cx="926465" cy="926465"/>
            </a:xfrm>
            <a:custGeom>
              <a:avLst/>
              <a:gdLst/>
              <a:ahLst/>
              <a:cxnLst/>
              <a:rect l="l" t="t" r="r" b="b"/>
              <a:pathLst>
                <a:path w="926465" h="926464">
                  <a:moveTo>
                    <a:pt x="463211" y="0"/>
                  </a:moveTo>
                  <a:lnTo>
                    <a:pt x="415850" y="2391"/>
                  </a:lnTo>
                  <a:lnTo>
                    <a:pt x="369857" y="9410"/>
                  </a:lnTo>
                  <a:lnTo>
                    <a:pt x="325466" y="20824"/>
                  </a:lnTo>
                  <a:lnTo>
                    <a:pt x="282908" y="36399"/>
                  </a:lnTo>
                  <a:lnTo>
                    <a:pt x="242417" y="55904"/>
                  </a:lnTo>
                  <a:lnTo>
                    <a:pt x="204225" y="79105"/>
                  </a:lnTo>
                  <a:lnTo>
                    <a:pt x="168565" y="105770"/>
                  </a:lnTo>
                  <a:lnTo>
                    <a:pt x="135671" y="135666"/>
                  </a:lnTo>
                  <a:lnTo>
                    <a:pt x="105774" y="168559"/>
                  </a:lnTo>
                  <a:lnTo>
                    <a:pt x="79109" y="204218"/>
                  </a:lnTo>
                  <a:lnTo>
                    <a:pt x="55907" y="242408"/>
                  </a:lnTo>
                  <a:lnTo>
                    <a:pt x="36401" y="282899"/>
                  </a:lnTo>
                  <a:lnTo>
                    <a:pt x="20825" y="325456"/>
                  </a:lnTo>
                  <a:lnTo>
                    <a:pt x="9410" y="369847"/>
                  </a:lnTo>
                  <a:lnTo>
                    <a:pt x="2391" y="415839"/>
                  </a:lnTo>
                  <a:lnTo>
                    <a:pt x="0" y="463200"/>
                  </a:lnTo>
                  <a:lnTo>
                    <a:pt x="2391" y="510561"/>
                  </a:lnTo>
                  <a:lnTo>
                    <a:pt x="9410" y="556553"/>
                  </a:lnTo>
                  <a:lnTo>
                    <a:pt x="20825" y="600944"/>
                  </a:lnTo>
                  <a:lnTo>
                    <a:pt x="36401" y="643501"/>
                  </a:lnTo>
                  <a:lnTo>
                    <a:pt x="55907" y="683992"/>
                  </a:lnTo>
                  <a:lnTo>
                    <a:pt x="79109" y="722183"/>
                  </a:lnTo>
                  <a:lnTo>
                    <a:pt x="105774" y="757841"/>
                  </a:lnTo>
                  <a:lnTo>
                    <a:pt x="135671" y="790735"/>
                  </a:lnTo>
                  <a:lnTo>
                    <a:pt x="168565" y="820630"/>
                  </a:lnTo>
                  <a:lnTo>
                    <a:pt x="204225" y="847295"/>
                  </a:lnTo>
                  <a:lnTo>
                    <a:pt x="242417" y="870496"/>
                  </a:lnTo>
                  <a:lnTo>
                    <a:pt x="282908" y="890001"/>
                  </a:lnTo>
                  <a:lnTo>
                    <a:pt x="325466" y="905577"/>
                  </a:lnTo>
                  <a:lnTo>
                    <a:pt x="369857" y="916990"/>
                  </a:lnTo>
                  <a:lnTo>
                    <a:pt x="415850" y="924009"/>
                  </a:lnTo>
                  <a:lnTo>
                    <a:pt x="463211" y="926401"/>
                  </a:lnTo>
                  <a:lnTo>
                    <a:pt x="510569" y="924009"/>
                  </a:lnTo>
                  <a:lnTo>
                    <a:pt x="556560" y="916990"/>
                  </a:lnTo>
                  <a:lnTo>
                    <a:pt x="600951" y="905577"/>
                  </a:lnTo>
                  <a:lnTo>
                    <a:pt x="643507" y="890001"/>
                  </a:lnTo>
                  <a:lnTo>
                    <a:pt x="683997" y="870496"/>
                  </a:lnTo>
                  <a:lnTo>
                    <a:pt x="722188" y="847295"/>
                  </a:lnTo>
                  <a:lnTo>
                    <a:pt x="757847" y="820630"/>
                  </a:lnTo>
                  <a:lnTo>
                    <a:pt x="790741" y="790735"/>
                  </a:lnTo>
                  <a:lnTo>
                    <a:pt x="820637" y="757841"/>
                  </a:lnTo>
                  <a:lnTo>
                    <a:pt x="847303" y="722183"/>
                  </a:lnTo>
                  <a:lnTo>
                    <a:pt x="870504" y="683992"/>
                  </a:lnTo>
                  <a:lnTo>
                    <a:pt x="890010" y="643501"/>
                  </a:lnTo>
                  <a:lnTo>
                    <a:pt x="905586" y="600944"/>
                  </a:lnTo>
                  <a:lnTo>
                    <a:pt x="917000" y="556553"/>
                  </a:lnTo>
                  <a:lnTo>
                    <a:pt x="924020" y="510561"/>
                  </a:lnTo>
                  <a:lnTo>
                    <a:pt x="926411" y="463200"/>
                  </a:lnTo>
                  <a:lnTo>
                    <a:pt x="924020" y="415839"/>
                  </a:lnTo>
                  <a:lnTo>
                    <a:pt x="917000" y="369847"/>
                  </a:lnTo>
                  <a:lnTo>
                    <a:pt x="905586" y="325456"/>
                  </a:lnTo>
                  <a:lnTo>
                    <a:pt x="890010" y="282899"/>
                  </a:lnTo>
                  <a:lnTo>
                    <a:pt x="870504" y="242408"/>
                  </a:lnTo>
                  <a:lnTo>
                    <a:pt x="847303" y="204218"/>
                  </a:lnTo>
                  <a:lnTo>
                    <a:pt x="820637" y="168559"/>
                  </a:lnTo>
                  <a:lnTo>
                    <a:pt x="790741" y="135666"/>
                  </a:lnTo>
                  <a:lnTo>
                    <a:pt x="757847" y="105770"/>
                  </a:lnTo>
                  <a:lnTo>
                    <a:pt x="722188" y="79105"/>
                  </a:lnTo>
                  <a:lnTo>
                    <a:pt x="683997" y="55904"/>
                  </a:lnTo>
                  <a:lnTo>
                    <a:pt x="643507" y="36399"/>
                  </a:lnTo>
                  <a:lnTo>
                    <a:pt x="600951" y="20824"/>
                  </a:lnTo>
                  <a:lnTo>
                    <a:pt x="556560" y="9410"/>
                  </a:lnTo>
                  <a:lnTo>
                    <a:pt x="510569" y="2391"/>
                  </a:lnTo>
                  <a:lnTo>
                    <a:pt x="463211" y="0"/>
                  </a:lnTo>
                  <a:close/>
                </a:path>
              </a:pathLst>
            </a:custGeom>
            <a:solidFill>
              <a:srgbClr val="0F008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48372" y="3533128"/>
              <a:ext cx="1695519" cy="169552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625592" y="3710348"/>
              <a:ext cx="1341120" cy="1341120"/>
            </a:xfrm>
            <a:custGeom>
              <a:avLst/>
              <a:gdLst/>
              <a:ahLst/>
              <a:cxnLst/>
              <a:rect l="l" t="t" r="r" b="b"/>
              <a:pathLst>
                <a:path w="1341120" h="1341120">
                  <a:moveTo>
                    <a:pt x="670545" y="0"/>
                  </a:moveTo>
                  <a:lnTo>
                    <a:pt x="622657" y="1683"/>
                  </a:lnTo>
                  <a:lnTo>
                    <a:pt x="575678" y="6658"/>
                  </a:lnTo>
                  <a:lnTo>
                    <a:pt x="529721" y="14812"/>
                  </a:lnTo>
                  <a:lnTo>
                    <a:pt x="484900" y="26030"/>
                  </a:lnTo>
                  <a:lnTo>
                    <a:pt x="441328" y="40199"/>
                  </a:lnTo>
                  <a:lnTo>
                    <a:pt x="399119" y="57205"/>
                  </a:lnTo>
                  <a:lnTo>
                    <a:pt x="358386" y="76937"/>
                  </a:lnTo>
                  <a:lnTo>
                    <a:pt x="319242" y="99278"/>
                  </a:lnTo>
                  <a:lnTo>
                    <a:pt x="281802" y="124118"/>
                  </a:lnTo>
                  <a:lnTo>
                    <a:pt x="246178" y="151341"/>
                  </a:lnTo>
                  <a:lnTo>
                    <a:pt x="212484" y="180834"/>
                  </a:lnTo>
                  <a:lnTo>
                    <a:pt x="180834" y="212484"/>
                  </a:lnTo>
                  <a:lnTo>
                    <a:pt x="151341" y="246178"/>
                  </a:lnTo>
                  <a:lnTo>
                    <a:pt x="124118" y="281802"/>
                  </a:lnTo>
                  <a:lnTo>
                    <a:pt x="99278" y="319242"/>
                  </a:lnTo>
                  <a:lnTo>
                    <a:pt x="76937" y="358386"/>
                  </a:lnTo>
                  <a:lnTo>
                    <a:pt x="57205" y="399119"/>
                  </a:lnTo>
                  <a:lnTo>
                    <a:pt x="40199" y="441328"/>
                  </a:lnTo>
                  <a:lnTo>
                    <a:pt x="26030" y="484900"/>
                  </a:lnTo>
                  <a:lnTo>
                    <a:pt x="14812" y="529721"/>
                  </a:lnTo>
                  <a:lnTo>
                    <a:pt x="6658" y="575678"/>
                  </a:lnTo>
                  <a:lnTo>
                    <a:pt x="1683" y="622657"/>
                  </a:lnTo>
                  <a:lnTo>
                    <a:pt x="0" y="670545"/>
                  </a:lnTo>
                  <a:lnTo>
                    <a:pt x="1683" y="718432"/>
                  </a:lnTo>
                  <a:lnTo>
                    <a:pt x="6658" y="765411"/>
                  </a:lnTo>
                  <a:lnTo>
                    <a:pt x="14812" y="811368"/>
                  </a:lnTo>
                  <a:lnTo>
                    <a:pt x="26030" y="856189"/>
                  </a:lnTo>
                  <a:lnTo>
                    <a:pt x="40199" y="899761"/>
                  </a:lnTo>
                  <a:lnTo>
                    <a:pt x="57205" y="941970"/>
                  </a:lnTo>
                  <a:lnTo>
                    <a:pt x="76937" y="982703"/>
                  </a:lnTo>
                  <a:lnTo>
                    <a:pt x="99278" y="1021847"/>
                  </a:lnTo>
                  <a:lnTo>
                    <a:pt x="124118" y="1059287"/>
                  </a:lnTo>
                  <a:lnTo>
                    <a:pt x="151341" y="1094911"/>
                  </a:lnTo>
                  <a:lnTo>
                    <a:pt x="180834" y="1128605"/>
                  </a:lnTo>
                  <a:lnTo>
                    <a:pt x="212484" y="1160255"/>
                  </a:lnTo>
                  <a:lnTo>
                    <a:pt x="246178" y="1189748"/>
                  </a:lnTo>
                  <a:lnTo>
                    <a:pt x="281802" y="1216972"/>
                  </a:lnTo>
                  <a:lnTo>
                    <a:pt x="319242" y="1241811"/>
                  </a:lnTo>
                  <a:lnTo>
                    <a:pt x="358386" y="1264153"/>
                  </a:lnTo>
                  <a:lnTo>
                    <a:pt x="399119" y="1283884"/>
                  </a:lnTo>
                  <a:lnTo>
                    <a:pt x="441328" y="1300890"/>
                  </a:lnTo>
                  <a:lnTo>
                    <a:pt x="484900" y="1315060"/>
                  </a:lnTo>
                  <a:lnTo>
                    <a:pt x="529721" y="1326277"/>
                  </a:lnTo>
                  <a:lnTo>
                    <a:pt x="575678" y="1334431"/>
                  </a:lnTo>
                  <a:lnTo>
                    <a:pt x="622657" y="1339406"/>
                  </a:lnTo>
                  <a:lnTo>
                    <a:pt x="670545" y="1341090"/>
                  </a:lnTo>
                  <a:lnTo>
                    <a:pt x="718432" y="1339406"/>
                  </a:lnTo>
                  <a:lnTo>
                    <a:pt x="765411" y="1334431"/>
                  </a:lnTo>
                  <a:lnTo>
                    <a:pt x="811368" y="1326277"/>
                  </a:lnTo>
                  <a:lnTo>
                    <a:pt x="856189" y="1315060"/>
                  </a:lnTo>
                  <a:lnTo>
                    <a:pt x="899761" y="1300890"/>
                  </a:lnTo>
                  <a:lnTo>
                    <a:pt x="941970" y="1283884"/>
                  </a:lnTo>
                  <a:lnTo>
                    <a:pt x="982703" y="1264153"/>
                  </a:lnTo>
                  <a:lnTo>
                    <a:pt x="1021847" y="1241811"/>
                  </a:lnTo>
                  <a:lnTo>
                    <a:pt x="1059287" y="1216972"/>
                  </a:lnTo>
                  <a:lnTo>
                    <a:pt x="1094911" y="1189748"/>
                  </a:lnTo>
                  <a:lnTo>
                    <a:pt x="1128605" y="1160255"/>
                  </a:lnTo>
                  <a:lnTo>
                    <a:pt x="1160255" y="1128605"/>
                  </a:lnTo>
                  <a:lnTo>
                    <a:pt x="1189748" y="1094911"/>
                  </a:lnTo>
                  <a:lnTo>
                    <a:pt x="1216972" y="1059287"/>
                  </a:lnTo>
                  <a:lnTo>
                    <a:pt x="1241811" y="1021847"/>
                  </a:lnTo>
                  <a:lnTo>
                    <a:pt x="1264153" y="982703"/>
                  </a:lnTo>
                  <a:lnTo>
                    <a:pt x="1283884" y="941970"/>
                  </a:lnTo>
                  <a:lnTo>
                    <a:pt x="1300890" y="899761"/>
                  </a:lnTo>
                  <a:lnTo>
                    <a:pt x="1315060" y="856189"/>
                  </a:lnTo>
                  <a:lnTo>
                    <a:pt x="1326277" y="811368"/>
                  </a:lnTo>
                  <a:lnTo>
                    <a:pt x="1334431" y="765411"/>
                  </a:lnTo>
                  <a:lnTo>
                    <a:pt x="1339406" y="718432"/>
                  </a:lnTo>
                  <a:lnTo>
                    <a:pt x="1341090" y="670545"/>
                  </a:lnTo>
                  <a:lnTo>
                    <a:pt x="1339406" y="622657"/>
                  </a:lnTo>
                  <a:lnTo>
                    <a:pt x="1334431" y="575678"/>
                  </a:lnTo>
                  <a:lnTo>
                    <a:pt x="1326277" y="529721"/>
                  </a:lnTo>
                  <a:lnTo>
                    <a:pt x="1315060" y="484900"/>
                  </a:lnTo>
                  <a:lnTo>
                    <a:pt x="1300890" y="441328"/>
                  </a:lnTo>
                  <a:lnTo>
                    <a:pt x="1283884" y="399119"/>
                  </a:lnTo>
                  <a:lnTo>
                    <a:pt x="1264153" y="358386"/>
                  </a:lnTo>
                  <a:lnTo>
                    <a:pt x="1241811" y="319242"/>
                  </a:lnTo>
                  <a:lnTo>
                    <a:pt x="1216972" y="281802"/>
                  </a:lnTo>
                  <a:lnTo>
                    <a:pt x="1189748" y="246178"/>
                  </a:lnTo>
                  <a:lnTo>
                    <a:pt x="1160255" y="212484"/>
                  </a:lnTo>
                  <a:lnTo>
                    <a:pt x="1128605" y="180834"/>
                  </a:lnTo>
                  <a:lnTo>
                    <a:pt x="1094911" y="151341"/>
                  </a:lnTo>
                  <a:lnTo>
                    <a:pt x="1059287" y="124118"/>
                  </a:lnTo>
                  <a:lnTo>
                    <a:pt x="1021847" y="99278"/>
                  </a:lnTo>
                  <a:lnTo>
                    <a:pt x="982703" y="76937"/>
                  </a:lnTo>
                  <a:lnTo>
                    <a:pt x="941970" y="57205"/>
                  </a:lnTo>
                  <a:lnTo>
                    <a:pt x="899761" y="40199"/>
                  </a:lnTo>
                  <a:lnTo>
                    <a:pt x="856189" y="26030"/>
                  </a:lnTo>
                  <a:lnTo>
                    <a:pt x="811368" y="14812"/>
                  </a:lnTo>
                  <a:lnTo>
                    <a:pt x="765411" y="6658"/>
                  </a:lnTo>
                  <a:lnTo>
                    <a:pt x="718432" y="1683"/>
                  </a:lnTo>
                  <a:lnTo>
                    <a:pt x="6705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6" name="object 16"/>
            <p:cNvSpPr/>
            <p:nvPr/>
          </p:nvSpPr>
          <p:spPr>
            <a:xfrm>
              <a:off x="10832926" y="3917693"/>
              <a:ext cx="926465" cy="926465"/>
            </a:xfrm>
            <a:custGeom>
              <a:avLst/>
              <a:gdLst/>
              <a:ahLst/>
              <a:cxnLst/>
              <a:rect l="l" t="t" r="r" b="b"/>
              <a:pathLst>
                <a:path w="926465" h="926464">
                  <a:moveTo>
                    <a:pt x="463211" y="0"/>
                  </a:moveTo>
                  <a:lnTo>
                    <a:pt x="415850" y="2391"/>
                  </a:lnTo>
                  <a:lnTo>
                    <a:pt x="369857" y="9410"/>
                  </a:lnTo>
                  <a:lnTo>
                    <a:pt x="325466" y="20824"/>
                  </a:lnTo>
                  <a:lnTo>
                    <a:pt x="282908" y="36399"/>
                  </a:lnTo>
                  <a:lnTo>
                    <a:pt x="242417" y="55904"/>
                  </a:lnTo>
                  <a:lnTo>
                    <a:pt x="204225" y="79105"/>
                  </a:lnTo>
                  <a:lnTo>
                    <a:pt x="168565" y="105770"/>
                  </a:lnTo>
                  <a:lnTo>
                    <a:pt x="135671" y="135666"/>
                  </a:lnTo>
                  <a:lnTo>
                    <a:pt x="105774" y="168559"/>
                  </a:lnTo>
                  <a:lnTo>
                    <a:pt x="79109" y="204218"/>
                  </a:lnTo>
                  <a:lnTo>
                    <a:pt x="55907" y="242408"/>
                  </a:lnTo>
                  <a:lnTo>
                    <a:pt x="36401" y="282899"/>
                  </a:lnTo>
                  <a:lnTo>
                    <a:pt x="20825" y="325456"/>
                  </a:lnTo>
                  <a:lnTo>
                    <a:pt x="9410" y="369847"/>
                  </a:lnTo>
                  <a:lnTo>
                    <a:pt x="2391" y="415839"/>
                  </a:lnTo>
                  <a:lnTo>
                    <a:pt x="0" y="463200"/>
                  </a:lnTo>
                  <a:lnTo>
                    <a:pt x="2391" y="510561"/>
                  </a:lnTo>
                  <a:lnTo>
                    <a:pt x="9410" y="556553"/>
                  </a:lnTo>
                  <a:lnTo>
                    <a:pt x="20825" y="600944"/>
                  </a:lnTo>
                  <a:lnTo>
                    <a:pt x="36401" y="643501"/>
                  </a:lnTo>
                  <a:lnTo>
                    <a:pt x="55907" y="683992"/>
                  </a:lnTo>
                  <a:lnTo>
                    <a:pt x="79109" y="722183"/>
                  </a:lnTo>
                  <a:lnTo>
                    <a:pt x="105774" y="757841"/>
                  </a:lnTo>
                  <a:lnTo>
                    <a:pt x="135671" y="790735"/>
                  </a:lnTo>
                  <a:lnTo>
                    <a:pt x="168565" y="820630"/>
                  </a:lnTo>
                  <a:lnTo>
                    <a:pt x="204225" y="847295"/>
                  </a:lnTo>
                  <a:lnTo>
                    <a:pt x="242417" y="870496"/>
                  </a:lnTo>
                  <a:lnTo>
                    <a:pt x="282908" y="890001"/>
                  </a:lnTo>
                  <a:lnTo>
                    <a:pt x="325466" y="905577"/>
                  </a:lnTo>
                  <a:lnTo>
                    <a:pt x="369857" y="916990"/>
                  </a:lnTo>
                  <a:lnTo>
                    <a:pt x="415850" y="924009"/>
                  </a:lnTo>
                  <a:lnTo>
                    <a:pt x="463211" y="926401"/>
                  </a:lnTo>
                  <a:lnTo>
                    <a:pt x="510569" y="924009"/>
                  </a:lnTo>
                  <a:lnTo>
                    <a:pt x="556560" y="916990"/>
                  </a:lnTo>
                  <a:lnTo>
                    <a:pt x="600951" y="905577"/>
                  </a:lnTo>
                  <a:lnTo>
                    <a:pt x="643507" y="890001"/>
                  </a:lnTo>
                  <a:lnTo>
                    <a:pt x="683997" y="870496"/>
                  </a:lnTo>
                  <a:lnTo>
                    <a:pt x="722188" y="847295"/>
                  </a:lnTo>
                  <a:lnTo>
                    <a:pt x="757847" y="820630"/>
                  </a:lnTo>
                  <a:lnTo>
                    <a:pt x="790741" y="790735"/>
                  </a:lnTo>
                  <a:lnTo>
                    <a:pt x="820637" y="757841"/>
                  </a:lnTo>
                  <a:lnTo>
                    <a:pt x="847303" y="722183"/>
                  </a:lnTo>
                  <a:lnTo>
                    <a:pt x="870504" y="683992"/>
                  </a:lnTo>
                  <a:lnTo>
                    <a:pt x="890010" y="643501"/>
                  </a:lnTo>
                  <a:lnTo>
                    <a:pt x="905586" y="600944"/>
                  </a:lnTo>
                  <a:lnTo>
                    <a:pt x="917000" y="556553"/>
                  </a:lnTo>
                  <a:lnTo>
                    <a:pt x="924020" y="510561"/>
                  </a:lnTo>
                  <a:lnTo>
                    <a:pt x="926411" y="463200"/>
                  </a:lnTo>
                  <a:lnTo>
                    <a:pt x="924020" y="415839"/>
                  </a:lnTo>
                  <a:lnTo>
                    <a:pt x="917000" y="369847"/>
                  </a:lnTo>
                  <a:lnTo>
                    <a:pt x="905586" y="325456"/>
                  </a:lnTo>
                  <a:lnTo>
                    <a:pt x="890010" y="282899"/>
                  </a:lnTo>
                  <a:lnTo>
                    <a:pt x="870504" y="242408"/>
                  </a:lnTo>
                  <a:lnTo>
                    <a:pt x="847303" y="204218"/>
                  </a:lnTo>
                  <a:lnTo>
                    <a:pt x="820637" y="168559"/>
                  </a:lnTo>
                  <a:lnTo>
                    <a:pt x="790741" y="135666"/>
                  </a:lnTo>
                  <a:lnTo>
                    <a:pt x="757847" y="105770"/>
                  </a:lnTo>
                  <a:lnTo>
                    <a:pt x="722188" y="79105"/>
                  </a:lnTo>
                  <a:lnTo>
                    <a:pt x="683997" y="55904"/>
                  </a:lnTo>
                  <a:lnTo>
                    <a:pt x="643507" y="36399"/>
                  </a:lnTo>
                  <a:lnTo>
                    <a:pt x="600951" y="20824"/>
                  </a:lnTo>
                  <a:lnTo>
                    <a:pt x="556560" y="9410"/>
                  </a:lnTo>
                  <a:lnTo>
                    <a:pt x="510569" y="2391"/>
                  </a:lnTo>
                  <a:lnTo>
                    <a:pt x="463211" y="0"/>
                  </a:lnTo>
                  <a:close/>
                </a:path>
              </a:pathLst>
            </a:custGeom>
            <a:solidFill>
              <a:srgbClr val="0F008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79266" y="5046590"/>
              <a:ext cx="1695529" cy="169551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856489" y="5223805"/>
              <a:ext cx="1341120" cy="1341120"/>
            </a:xfrm>
            <a:custGeom>
              <a:avLst/>
              <a:gdLst/>
              <a:ahLst/>
              <a:cxnLst/>
              <a:rect l="l" t="t" r="r" b="b"/>
              <a:pathLst>
                <a:path w="1341120" h="1341120">
                  <a:moveTo>
                    <a:pt x="670545" y="0"/>
                  </a:moveTo>
                  <a:lnTo>
                    <a:pt x="622657" y="1683"/>
                  </a:lnTo>
                  <a:lnTo>
                    <a:pt x="575678" y="6658"/>
                  </a:lnTo>
                  <a:lnTo>
                    <a:pt x="529721" y="14812"/>
                  </a:lnTo>
                  <a:lnTo>
                    <a:pt x="484900" y="26030"/>
                  </a:lnTo>
                  <a:lnTo>
                    <a:pt x="441328" y="40199"/>
                  </a:lnTo>
                  <a:lnTo>
                    <a:pt x="399119" y="57205"/>
                  </a:lnTo>
                  <a:lnTo>
                    <a:pt x="358386" y="76937"/>
                  </a:lnTo>
                  <a:lnTo>
                    <a:pt x="319242" y="99278"/>
                  </a:lnTo>
                  <a:lnTo>
                    <a:pt x="281802" y="124118"/>
                  </a:lnTo>
                  <a:lnTo>
                    <a:pt x="246178" y="151341"/>
                  </a:lnTo>
                  <a:lnTo>
                    <a:pt x="212484" y="180834"/>
                  </a:lnTo>
                  <a:lnTo>
                    <a:pt x="180834" y="212484"/>
                  </a:lnTo>
                  <a:lnTo>
                    <a:pt x="151341" y="246178"/>
                  </a:lnTo>
                  <a:lnTo>
                    <a:pt x="124118" y="281802"/>
                  </a:lnTo>
                  <a:lnTo>
                    <a:pt x="99278" y="319242"/>
                  </a:lnTo>
                  <a:lnTo>
                    <a:pt x="76937" y="358386"/>
                  </a:lnTo>
                  <a:lnTo>
                    <a:pt x="57205" y="399119"/>
                  </a:lnTo>
                  <a:lnTo>
                    <a:pt x="40199" y="441328"/>
                  </a:lnTo>
                  <a:lnTo>
                    <a:pt x="26030" y="484900"/>
                  </a:lnTo>
                  <a:lnTo>
                    <a:pt x="14812" y="529721"/>
                  </a:lnTo>
                  <a:lnTo>
                    <a:pt x="6658" y="575678"/>
                  </a:lnTo>
                  <a:lnTo>
                    <a:pt x="1683" y="622657"/>
                  </a:lnTo>
                  <a:lnTo>
                    <a:pt x="0" y="670545"/>
                  </a:lnTo>
                  <a:lnTo>
                    <a:pt x="1683" y="718432"/>
                  </a:lnTo>
                  <a:lnTo>
                    <a:pt x="6658" y="765411"/>
                  </a:lnTo>
                  <a:lnTo>
                    <a:pt x="14812" y="811368"/>
                  </a:lnTo>
                  <a:lnTo>
                    <a:pt x="26030" y="856189"/>
                  </a:lnTo>
                  <a:lnTo>
                    <a:pt x="40199" y="899761"/>
                  </a:lnTo>
                  <a:lnTo>
                    <a:pt x="57205" y="941970"/>
                  </a:lnTo>
                  <a:lnTo>
                    <a:pt x="76937" y="982703"/>
                  </a:lnTo>
                  <a:lnTo>
                    <a:pt x="99278" y="1021847"/>
                  </a:lnTo>
                  <a:lnTo>
                    <a:pt x="124118" y="1059287"/>
                  </a:lnTo>
                  <a:lnTo>
                    <a:pt x="151341" y="1094911"/>
                  </a:lnTo>
                  <a:lnTo>
                    <a:pt x="180834" y="1128605"/>
                  </a:lnTo>
                  <a:lnTo>
                    <a:pt x="212484" y="1160255"/>
                  </a:lnTo>
                  <a:lnTo>
                    <a:pt x="246178" y="1189748"/>
                  </a:lnTo>
                  <a:lnTo>
                    <a:pt x="281802" y="1216972"/>
                  </a:lnTo>
                  <a:lnTo>
                    <a:pt x="319242" y="1241811"/>
                  </a:lnTo>
                  <a:lnTo>
                    <a:pt x="358386" y="1264153"/>
                  </a:lnTo>
                  <a:lnTo>
                    <a:pt x="399119" y="1283884"/>
                  </a:lnTo>
                  <a:lnTo>
                    <a:pt x="441328" y="1300890"/>
                  </a:lnTo>
                  <a:lnTo>
                    <a:pt x="484900" y="1315060"/>
                  </a:lnTo>
                  <a:lnTo>
                    <a:pt x="529721" y="1326277"/>
                  </a:lnTo>
                  <a:lnTo>
                    <a:pt x="575678" y="1334431"/>
                  </a:lnTo>
                  <a:lnTo>
                    <a:pt x="622657" y="1339406"/>
                  </a:lnTo>
                  <a:lnTo>
                    <a:pt x="670545" y="1341090"/>
                  </a:lnTo>
                  <a:lnTo>
                    <a:pt x="718432" y="1339406"/>
                  </a:lnTo>
                  <a:lnTo>
                    <a:pt x="765411" y="1334431"/>
                  </a:lnTo>
                  <a:lnTo>
                    <a:pt x="811368" y="1326277"/>
                  </a:lnTo>
                  <a:lnTo>
                    <a:pt x="856189" y="1315060"/>
                  </a:lnTo>
                  <a:lnTo>
                    <a:pt x="899761" y="1300890"/>
                  </a:lnTo>
                  <a:lnTo>
                    <a:pt x="941970" y="1283884"/>
                  </a:lnTo>
                  <a:lnTo>
                    <a:pt x="982703" y="1264153"/>
                  </a:lnTo>
                  <a:lnTo>
                    <a:pt x="1021847" y="1241811"/>
                  </a:lnTo>
                  <a:lnTo>
                    <a:pt x="1059287" y="1216972"/>
                  </a:lnTo>
                  <a:lnTo>
                    <a:pt x="1094911" y="1189748"/>
                  </a:lnTo>
                  <a:lnTo>
                    <a:pt x="1128605" y="1160255"/>
                  </a:lnTo>
                  <a:lnTo>
                    <a:pt x="1160255" y="1128605"/>
                  </a:lnTo>
                  <a:lnTo>
                    <a:pt x="1189748" y="1094911"/>
                  </a:lnTo>
                  <a:lnTo>
                    <a:pt x="1216972" y="1059287"/>
                  </a:lnTo>
                  <a:lnTo>
                    <a:pt x="1241811" y="1021847"/>
                  </a:lnTo>
                  <a:lnTo>
                    <a:pt x="1264153" y="982703"/>
                  </a:lnTo>
                  <a:lnTo>
                    <a:pt x="1283884" y="941970"/>
                  </a:lnTo>
                  <a:lnTo>
                    <a:pt x="1300890" y="899761"/>
                  </a:lnTo>
                  <a:lnTo>
                    <a:pt x="1315060" y="856189"/>
                  </a:lnTo>
                  <a:lnTo>
                    <a:pt x="1326277" y="811368"/>
                  </a:lnTo>
                  <a:lnTo>
                    <a:pt x="1334431" y="765411"/>
                  </a:lnTo>
                  <a:lnTo>
                    <a:pt x="1339406" y="718432"/>
                  </a:lnTo>
                  <a:lnTo>
                    <a:pt x="1341090" y="670545"/>
                  </a:lnTo>
                  <a:lnTo>
                    <a:pt x="1339406" y="622657"/>
                  </a:lnTo>
                  <a:lnTo>
                    <a:pt x="1334431" y="575678"/>
                  </a:lnTo>
                  <a:lnTo>
                    <a:pt x="1326277" y="529721"/>
                  </a:lnTo>
                  <a:lnTo>
                    <a:pt x="1315060" y="484900"/>
                  </a:lnTo>
                  <a:lnTo>
                    <a:pt x="1300890" y="441328"/>
                  </a:lnTo>
                  <a:lnTo>
                    <a:pt x="1283884" y="399119"/>
                  </a:lnTo>
                  <a:lnTo>
                    <a:pt x="1264153" y="358386"/>
                  </a:lnTo>
                  <a:lnTo>
                    <a:pt x="1241811" y="319242"/>
                  </a:lnTo>
                  <a:lnTo>
                    <a:pt x="1216972" y="281802"/>
                  </a:lnTo>
                  <a:lnTo>
                    <a:pt x="1189748" y="246178"/>
                  </a:lnTo>
                  <a:lnTo>
                    <a:pt x="1160255" y="212484"/>
                  </a:lnTo>
                  <a:lnTo>
                    <a:pt x="1128605" y="180834"/>
                  </a:lnTo>
                  <a:lnTo>
                    <a:pt x="1094911" y="151341"/>
                  </a:lnTo>
                  <a:lnTo>
                    <a:pt x="1059287" y="124118"/>
                  </a:lnTo>
                  <a:lnTo>
                    <a:pt x="1021847" y="99278"/>
                  </a:lnTo>
                  <a:lnTo>
                    <a:pt x="982703" y="76937"/>
                  </a:lnTo>
                  <a:lnTo>
                    <a:pt x="941970" y="57205"/>
                  </a:lnTo>
                  <a:lnTo>
                    <a:pt x="899761" y="40199"/>
                  </a:lnTo>
                  <a:lnTo>
                    <a:pt x="856189" y="26030"/>
                  </a:lnTo>
                  <a:lnTo>
                    <a:pt x="811368" y="14812"/>
                  </a:lnTo>
                  <a:lnTo>
                    <a:pt x="765411" y="6658"/>
                  </a:lnTo>
                  <a:lnTo>
                    <a:pt x="718432" y="1683"/>
                  </a:lnTo>
                  <a:lnTo>
                    <a:pt x="6705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9" name="object 19"/>
            <p:cNvSpPr/>
            <p:nvPr/>
          </p:nvSpPr>
          <p:spPr>
            <a:xfrm>
              <a:off x="11063824" y="5431149"/>
              <a:ext cx="926465" cy="926465"/>
            </a:xfrm>
            <a:custGeom>
              <a:avLst/>
              <a:gdLst/>
              <a:ahLst/>
              <a:cxnLst/>
              <a:rect l="l" t="t" r="r" b="b"/>
              <a:pathLst>
                <a:path w="926465" h="926464">
                  <a:moveTo>
                    <a:pt x="463211" y="0"/>
                  </a:moveTo>
                  <a:lnTo>
                    <a:pt x="415850" y="2391"/>
                  </a:lnTo>
                  <a:lnTo>
                    <a:pt x="369857" y="9410"/>
                  </a:lnTo>
                  <a:lnTo>
                    <a:pt x="325466" y="20824"/>
                  </a:lnTo>
                  <a:lnTo>
                    <a:pt x="282908" y="36399"/>
                  </a:lnTo>
                  <a:lnTo>
                    <a:pt x="242417" y="55904"/>
                  </a:lnTo>
                  <a:lnTo>
                    <a:pt x="204225" y="79105"/>
                  </a:lnTo>
                  <a:lnTo>
                    <a:pt x="168565" y="105770"/>
                  </a:lnTo>
                  <a:lnTo>
                    <a:pt x="135671" y="135666"/>
                  </a:lnTo>
                  <a:lnTo>
                    <a:pt x="105774" y="168559"/>
                  </a:lnTo>
                  <a:lnTo>
                    <a:pt x="79109" y="204218"/>
                  </a:lnTo>
                  <a:lnTo>
                    <a:pt x="55907" y="242408"/>
                  </a:lnTo>
                  <a:lnTo>
                    <a:pt x="36401" y="282899"/>
                  </a:lnTo>
                  <a:lnTo>
                    <a:pt x="20825" y="325456"/>
                  </a:lnTo>
                  <a:lnTo>
                    <a:pt x="9410" y="369847"/>
                  </a:lnTo>
                  <a:lnTo>
                    <a:pt x="2391" y="415839"/>
                  </a:lnTo>
                  <a:lnTo>
                    <a:pt x="0" y="463200"/>
                  </a:lnTo>
                  <a:lnTo>
                    <a:pt x="2391" y="510561"/>
                  </a:lnTo>
                  <a:lnTo>
                    <a:pt x="9410" y="556553"/>
                  </a:lnTo>
                  <a:lnTo>
                    <a:pt x="20825" y="600944"/>
                  </a:lnTo>
                  <a:lnTo>
                    <a:pt x="36401" y="643501"/>
                  </a:lnTo>
                  <a:lnTo>
                    <a:pt x="55907" y="683992"/>
                  </a:lnTo>
                  <a:lnTo>
                    <a:pt x="79109" y="722183"/>
                  </a:lnTo>
                  <a:lnTo>
                    <a:pt x="105774" y="757841"/>
                  </a:lnTo>
                  <a:lnTo>
                    <a:pt x="135671" y="790735"/>
                  </a:lnTo>
                  <a:lnTo>
                    <a:pt x="168565" y="820630"/>
                  </a:lnTo>
                  <a:lnTo>
                    <a:pt x="204225" y="847295"/>
                  </a:lnTo>
                  <a:lnTo>
                    <a:pt x="242417" y="870496"/>
                  </a:lnTo>
                  <a:lnTo>
                    <a:pt x="282908" y="890001"/>
                  </a:lnTo>
                  <a:lnTo>
                    <a:pt x="325466" y="905577"/>
                  </a:lnTo>
                  <a:lnTo>
                    <a:pt x="369857" y="916990"/>
                  </a:lnTo>
                  <a:lnTo>
                    <a:pt x="415850" y="924009"/>
                  </a:lnTo>
                  <a:lnTo>
                    <a:pt x="463211" y="926401"/>
                  </a:lnTo>
                  <a:lnTo>
                    <a:pt x="510569" y="924009"/>
                  </a:lnTo>
                  <a:lnTo>
                    <a:pt x="556560" y="916990"/>
                  </a:lnTo>
                  <a:lnTo>
                    <a:pt x="600951" y="905577"/>
                  </a:lnTo>
                  <a:lnTo>
                    <a:pt x="643507" y="890001"/>
                  </a:lnTo>
                  <a:lnTo>
                    <a:pt x="683997" y="870496"/>
                  </a:lnTo>
                  <a:lnTo>
                    <a:pt x="722188" y="847295"/>
                  </a:lnTo>
                  <a:lnTo>
                    <a:pt x="757847" y="820630"/>
                  </a:lnTo>
                  <a:lnTo>
                    <a:pt x="790741" y="790735"/>
                  </a:lnTo>
                  <a:lnTo>
                    <a:pt x="820637" y="757841"/>
                  </a:lnTo>
                  <a:lnTo>
                    <a:pt x="847303" y="722183"/>
                  </a:lnTo>
                  <a:lnTo>
                    <a:pt x="870504" y="683992"/>
                  </a:lnTo>
                  <a:lnTo>
                    <a:pt x="890010" y="643501"/>
                  </a:lnTo>
                  <a:lnTo>
                    <a:pt x="905586" y="600944"/>
                  </a:lnTo>
                  <a:lnTo>
                    <a:pt x="917000" y="556553"/>
                  </a:lnTo>
                  <a:lnTo>
                    <a:pt x="924020" y="510561"/>
                  </a:lnTo>
                  <a:lnTo>
                    <a:pt x="926411" y="463200"/>
                  </a:lnTo>
                  <a:lnTo>
                    <a:pt x="924020" y="415839"/>
                  </a:lnTo>
                  <a:lnTo>
                    <a:pt x="917000" y="369847"/>
                  </a:lnTo>
                  <a:lnTo>
                    <a:pt x="905586" y="325456"/>
                  </a:lnTo>
                  <a:lnTo>
                    <a:pt x="890010" y="282899"/>
                  </a:lnTo>
                  <a:lnTo>
                    <a:pt x="870504" y="242408"/>
                  </a:lnTo>
                  <a:lnTo>
                    <a:pt x="847303" y="204218"/>
                  </a:lnTo>
                  <a:lnTo>
                    <a:pt x="820637" y="168559"/>
                  </a:lnTo>
                  <a:lnTo>
                    <a:pt x="790741" y="135666"/>
                  </a:lnTo>
                  <a:lnTo>
                    <a:pt x="757847" y="105770"/>
                  </a:lnTo>
                  <a:lnTo>
                    <a:pt x="722188" y="79105"/>
                  </a:lnTo>
                  <a:lnTo>
                    <a:pt x="683997" y="55904"/>
                  </a:lnTo>
                  <a:lnTo>
                    <a:pt x="643507" y="36399"/>
                  </a:lnTo>
                  <a:lnTo>
                    <a:pt x="600951" y="20824"/>
                  </a:lnTo>
                  <a:lnTo>
                    <a:pt x="556560" y="9410"/>
                  </a:lnTo>
                  <a:lnTo>
                    <a:pt x="510569" y="2391"/>
                  </a:lnTo>
                  <a:lnTo>
                    <a:pt x="463211" y="0"/>
                  </a:lnTo>
                  <a:close/>
                </a:path>
              </a:pathLst>
            </a:custGeom>
            <a:solidFill>
              <a:srgbClr val="0F008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48923" y="6515822"/>
              <a:ext cx="1695519" cy="169552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426139" y="6693043"/>
              <a:ext cx="1341120" cy="1341120"/>
            </a:xfrm>
            <a:custGeom>
              <a:avLst/>
              <a:gdLst/>
              <a:ahLst/>
              <a:cxnLst/>
              <a:rect l="l" t="t" r="r" b="b"/>
              <a:pathLst>
                <a:path w="1341120" h="1341120">
                  <a:moveTo>
                    <a:pt x="670545" y="0"/>
                  </a:moveTo>
                  <a:lnTo>
                    <a:pt x="622657" y="1683"/>
                  </a:lnTo>
                  <a:lnTo>
                    <a:pt x="575678" y="6658"/>
                  </a:lnTo>
                  <a:lnTo>
                    <a:pt x="529721" y="14812"/>
                  </a:lnTo>
                  <a:lnTo>
                    <a:pt x="484900" y="26030"/>
                  </a:lnTo>
                  <a:lnTo>
                    <a:pt x="441328" y="40199"/>
                  </a:lnTo>
                  <a:lnTo>
                    <a:pt x="399119" y="57205"/>
                  </a:lnTo>
                  <a:lnTo>
                    <a:pt x="358386" y="76937"/>
                  </a:lnTo>
                  <a:lnTo>
                    <a:pt x="319242" y="99278"/>
                  </a:lnTo>
                  <a:lnTo>
                    <a:pt x="281802" y="124118"/>
                  </a:lnTo>
                  <a:lnTo>
                    <a:pt x="246178" y="151341"/>
                  </a:lnTo>
                  <a:lnTo>
                    <a:pt x="212484" y="180834"/>
                  </a:lnTo>
                  <a:lnTo>
                    <a:pt x="180834" y="212484"/>
                  </a:lnTo>
                  <a:lnTo>
                    <a:pt x="151341" y="246178"/>
                  </a:lnTo>
                  <a:lnTo>
                    <a:pt x="124118" y="281802"/>
                  </a:lnTo>
                  <a:lnTo>
                    <a:pt x="99278" y="319242"/>
                  </a:lnTo>
                  <a:lnTo>
                    <a:pt x="76937" y="358386"/>
                  </a:lnTo>
                  <a:lnTo>
                    <a:pt x="57205" y="399119"/>
                  </a:lnTo>
                  <a:lnTo>
                    <a:pt x="40199" y="441328"/>
                  </a:lnTo>
                  <a:lnTo>
                    <a:pt x="26030" y="484900"/>
                  </a:lnTo>
                  <a:lnTo>
                    <a:pt x="14812" y="529721"/>
                  </a:lnTo>
                  <a:lnTo>
                    <a:pt x="6658" y="575678"/>
                  </a:lnTo>
                  <a:lnTo>
                    <a:pt x="1683" y="622657"/>
                  </a:lnTo>
                  <a:lnTo>
                    <a:pt x="0" y="670545"/>
                  </a:lnTo>
                  <a:lnTo>
                    <a:pt x="1683" y="718432"/>
                  </a:lnTo>
                  <a:lnTo>
                    <a:pt x="6658" y="765411"/>
                  </a:lnTo>
                  <a:lnTo>
                    <a:pt x="14812" y="811368"/>
                  </a:lnTo>
                  <a:lnTo>
                    <a:pt x="26030" y="856189"/>
                  </a:lnTo>
                  <a:lnTo>
                    <a:pt x="40199" y="899761"/>
                  </a:lnTo>
                  <a:lnTo>
                    <a:pt x="57205" y="941970"/>
                  </a:lnTo>
                  <a:lnTo>
                    <a:pt x="76937" y="982703"/>
                  </a:lnTo>
                  <a:lnTo>
                    <a:pt x="99278" y="1021847"/>
                  </a:lnTo>
                  <a:lnTo>
                    <a:pt x="124118" y="1059287"/>
                  </a:lnTo>
                  <a:lnTo>
                    <a:pt x="151341" y="1094911"/>
                  </a:lnTo>
                  <a:lnTo>
                    <a:pt x="180834" y="1128605"/>
                  </a:lnTo>
                  <a:lnTo>
                    <a:pt x="212484" y="1160255"/>
                  </a:lnTo>
                  <a:lnTo>
                    <a:pt x="246178" y="1189748"/>
                  </a:lnTo>
                  <a:lnTo>
                    <a:pt x="281802" y="1216972"/>
                  </a:lnTo>
                  <a:lnTo>
                    <a:pt x="319242" y="1241811"/>
                  </a:lnTo>
                  <a:lnTo>
                    <a:pt x="358386" y="1264153"/>
                  </a:lnTo>
                  <a:lnTo>
                    <a:pt x="399119" y="1283884"/>
                  </a:lnTo>
                  <a:lnTo>
                    <a:pt x="441328" y="1300890"/>
                  </a:lnTo>
                  <a:lnTo>
                    <a:pt x="484900" y="1315060"/>
                  </a:lnTo>
                  <a:lnTo>
                    <a:pt x="529721" y="1326277"/>
                  </a:lnTo>
                  <a:lnTo>
                    <a:pt x="575678" y="1334431"/>
                  </a:lnTo>
                  <a:lnTo>
                    <a:pt x="622657" y="1339406"/>
                  </a:lnTo>
                  <a:lnTo>
                    <a:pt x="670545" y="1341090"/>
                  </a:lnTo>
                  <a:lnTo>
                    <a:pt x="718432" y="1339406"/>
                  </a:lnTo>
                  <a:lnTo>
                    <a:pt x="765411" y="1334431"/>
                  </a:lnTo>
                  <a:lnTo>
                    <a:pt x="811368" y="1326277"/>
                  </a:lnTo>
                  <a:lnTo>
                    <a:pt x="856189" y="1315060"/>
                  </a:lnTo>
                  <a:lnTo>
                    <a:pt x="899761" y="1300890"/>
                  </a:lnTo>
                  <a:lnTo>
                    <a:pt x="941970" y="1283884"/>
                  </a:lnTo>
                  <a:lnTo>
                    <a:pt x="982703" y="1264153"/>
                  </a:lnTo>
                  <a:lnTo>
                    <a:pt x="1021847" y="1241811"/>
                  </a:lnTo>
                  <a:lnTo>
                    <a:pt x="1059287" y="1216972"/>
                  </a:lnTo>
                  <a:lnTo>
                    <a:pt x="1094911" y="1189748"/>
                  </a:lnTo>
                  <a:lnTo>
                    <a:pt x="1128605" y="1160255"/>
                  </a:lnTo>
                  <a:lnTo>
                    <a:pt x="1160255" y="1128605"/>
                  </a:lnTo>
                  <a:lnTo>
                    <a:pt x="1189748" y="1094911"/>
                  </a:lnTo>
                  <a:lnTo>
                    <a:pt x="1216972" y="1059287"/>
                  </a:lnTo>
                  <a:lnTo>
                    <a:pt x="1241811" y="1021847"/>
                  </a:lnTo>
                  <a:lnTo>
                    <a:pt x="1264153" y="982703"/>
                  </a:lnTo>
                  <a:lnTo>
                    <a:pt x="1283884" y="941970"/>
                  </a:lnTo>
                  <a:lnTo>
                    <a:pt x="1300890" y="899761"/>
                  </a:lnTo>
                  <a:lnTo>
                    <a:pt x="1315060" y="856189"/>
                  </a:lnTo>
                  <a:lnTo>
                    <a:pt x="1326277" y="811368"/>
                  </a:lnTo>
                  <a:lnTo>
                    <a:pt x="1334431" y="765411"/>
                  </a:lnTo>
                  <a:lnTo>
                    <a:pt x="1339406" y="718432"/>
                  </a:lnTo>
                  <a:lnTo>
                    <a:pt x="1341090" y="670545"/>
                  </a:lnTo>
                  <a:lnTo>
                    <a:pt x="1339406" y="622657"/>
                  </a:lnTo>
                  <a:lnTo>
                    <a:pt x="1334431" y="575678"/>
                  </a:lnTo>
                  <a:lnTo>
                    <a:pt x="1326277" y="529721"/>
                  </a:lnTo>
                  <a:lnTo>
                    <a:pt x="1315060" y="484900"/>
                  </a:lnTo>
                  <a:lnTo>
                    <a:pt x="1300890" y="441328"/>
                  </a:lnTo>
                  <a:lnTo>
                    <a:pt x="1283884" y="399119"/>
                  </a:lnTo>
                  <a:lnTo>
                    <a:pt x="1264153" y="358386"/>
                  </a:lnTo>
                  <a:lnTo>
                    <a:pt x="1241811" y="319242"/>
                  </a:lnTo>
                  <a:lnTo>
                    <a:pt x="1216972" y="281802"/>
                  </a:lnTo>
                  <a:lnTo>
                    <a:pt x="1189748" y="246178"/>
                  </a:lnTo>
                  <a:lnTo>
                    <a:pt x="1160255" y="212484"/>
                  </a:lnTo>
                  <a:lnTo>
                    <a:pt x="1128605" y="180834"/>
                  </a:lnTo>
                  <a:lnTo>
                    <a:pt x="1094911" y="151341"/>
                  </a:lnTo>
                  <a:lnTo>
                    <a:pt x="1059287" y="124118"/>
                  </a:lnTo>
                  <a:lnTo>
                    <a:pt x="1021847" y="99278"/>
                  </a:lnTo>
                  <a:lnTo>
                    <a:pt x="982703" y="76937"/>
                  </a:lnTo>
                  <a:lnTo>
                    <a:pt x="941970" y="57205"/>
                  </a:lnTo>
                  <a:lnTo>
                    <a:pt x="899761" y="40199"/>
                  </a:lnTo>
                  <a:lnTo>
                    <a:pt x="856189" y="26030"/>
                  </a:lnTo>
                  <a:lnTo>
                    <a:pt x="811368" y="14812"/>
                  </a:lnTo>
                  <a:lnTo>
                    <a:pt x="765411" y="6658"/>
                  </a:lnTo>
                  <a:lnTo>
                    <a:pt x="718432" y="1683"/>
                  </a:lnTo>
                  <a:lnTo>
                    <a:pt x="6705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33475" y="6900387"/>
              <a:ext cx="926465" cy="926465"/>
            </a:xfrm>
            <a:custGeom>
              <a:avLst/>
              <a:gdLst/>
              <a:ahLst/>
              <a:cxnLst/>
              <a:rect l="l" t="t" r="r" b="b"/>
              <a:pathLst>
                <a:path w="926465" h="926465">
                  <a:moveTo>
                    <a:pt x="463211" y="0"/>
                  </a:moveTo>
                  <a:lnTo>
                    <a:pt x="415850" y="2391"/>
                  </a:lnTo>
                  <a:lnTo>
                    <a:pt x="369857" y="9410"/>
                  </a:lnTo>
                  <a:lnTo>
                    <a:pt x="325466" y="20824"/>
                  </a:lnTo>
                  <a:lnTo>
                    <a:pt x="282908" y="36399"/>
                  </a:lnTo>
                  <a:lnTo>
                    <a:pt x="242417" y="55904"/>
                  </a:lnTo>
                  <a:lnTo>
                    <a:pt x="204225" y="79105"/>
                  </a:lnTo>
                  <a:lnTo>
                    <a:pt x="168565" y="105770"/>
                  </a:lnTo>
                  <a:lnTo>
                    <a:pt x="135671" y="135666"/>
                  </a:lnTo>
                  <a:lnTo>
                    <a:pt x="105774" y="168559"/>
                  </a:lnTo>
                  <a:lnTo>
                    <a:pt x="79109" y="204218"/>
                  </a:lnTo>
                  <a:lnTo>
                    <a:pt x="55907" y="242408"/>
                  </a:lnTo>
                  <a:lnTo>
                    <a:pt x="36401" y="282899"/>
                  </a:lnTo>
                  <a:lnTo>
                    <a:pt x="20825" y="325456"/>
                  </a:lnTo>
                  <a:lnTo>
                    <a:pt x="9410" y="369847"/>
                  </a:lnTo>
                  <a:lnTo>
                    <a:pt x="2391" y="415839"/>
                  </a:lnTo>
                  <a:lnTo>
                    <a:pt x="0" y="463200"/>
                  </a:lnTo>
                  <a:lnTo>
                    <a:pt x="2391" y="510561"/>
                  </a:lnTo>
                  <a:lnTo>
                    <a:pt x="9410" y="556553"/>
                  </a:lnTo>
                  <a:lnTo>
                    <a:pt x="20825" y="600944"/>
                  </a:lnTo>
                  <a:lnTo>
                    <a:pt x="36401" y="643501"/>
                  </a:lnTo>
                  <a:lnTo>
                    <a:pt x="55907" y="683992"/>
                  </a:lnTo>
                  <a:lnTo>
                    <a:pt x="79109" y="722183"/>
                  </a:lnTo>
                  <a:lnTo>
                    <a:pt x="105774" y="757841"/>
                  </a:lnTo>
                  <a:lnTo>
                    <a:pt x="135671" y="790735"/>
                  </a:lnTo>
                  <a:lnTo>
                    <a:pt x="168565" y="820630"/>
                  </a:lnTo>
                  <a:lnTo>
                    <a:pt x="204225" y="847295"/>
                  </a:lnTo>
                  <a:lnTo>
                    <a:pt x="242417" y="870496"/>
                  </a:lnTo>
                  <a:lnTo>
                    <a:pt x="282908" y="890001"/>
                  </a:lnTo>
                  <a:lnTo>
                    <a:pt x="325466" y="905577"/>
                  </a:lnTo>
                  <a:lnTo>
                    <a:pt x="369857" y="916990"/>
                  </a:lnTo>
                  <a:lnTo>
                    <a:pt x="415850" y="924009"/>
                  </a:lnTo>
                  <a:lnTo>
                    <a:pt x="463211" y="926401"/>
                  </a:lnTo>
                  <a:lnTo>
                    <a:pt x="510569" y="924009"/>
                  </a:lnTo>
                  <a:lnTo>
                    <a:pt x="556560" y="916990"/>
                  </a:lnTo>
                  <a:lnTo>
                    <a:pt x="600951" y="905577"/>
                  </a:lnTo>
                  <a:lnTo>
                    <a:pt x="643507" y="890001"/>
                  </a:lnTo>
                  <a:lnTo>
                    <a:pt x="683997" y="870496"/>
                  </a:lnTo>
                  <a:lnTo>
                    <a:pt x="722188" y="847295"/>
                  </a:lnTo>
                  <a:lnTo>
                    <a:pt x="757847" y="820630"/>
                  </a:lnTo>
                  <a:lnTo>
                    <a:pt x="790741" y="790735"/>
                  </a:lnTo>
                  <a:lnTo>
                    <a:pt x="820637" y="757841"/>
                  </a:lnTo>
                  <a:lnTo>
                    <a:pt x="847303" y="722183"/>
                  </a:lnTo>
                  <a:lnTo>
                    <a:pt x="870504" y="683992"/>
                  </a:lnTo>
                  <a:lnTo>
                    <a:pt x="890010" y="643501"/>
                  </a:lnTo>
                  <a:lnTo>
                    <a:pt x="905586" y="600944"/>
                  </a:lnTo>
                  <a:lnTo>
                    <a:pt x="917000" y="556553"/>
                  </a:lnTo>
                  <a:lnTo>
                    <a:pt x="924020" y="510561"/>
                  </a:lnTo>
                  <a:lnTo>
                    <a:pt x="926411" y="463200"/>
                  </a:lnTo>
                  <a:lnTo>
                    <a:pt x="924020" y="415839"/>
                  </a:lnTo>
                  <a:lnTo>
                    <a:pt x="917000" y="369847"/>
                  </a:lnTo>
                  <a:lnTo>
                    <a:pt x="905586" y="325456"/>
                  </a:lnTo>
                  <a:lnTo>
                    <a:pt x="890010" y="282899"/>
                  </a:lnTo>
                  <a:lnTo>
                    <a:pt x="870504" y="242408"/>
                  </a:lnTo>
                  <a:lnTo>
                    <a:pt x="847303" y="204218"/>
                  </a:lnTo>
                  <a:lnTo>
                    <a:pt x="820637" y="168559"/>
                  </a:lnTo>
                  <a:lnTo>
                    <a:pt x="790741" y="135666"/>
                  </a:lnTo>
                  <a:lnTo>
                    <a:pt x="757847" y="105770"/>
                  </a:lnTo>
                  <a:lnTo>
                    <a:pt x="722188" y="79105"/>
                  </a:lnTo>
                  <a:lnTo>
                    <a:pt x="683997" y="55904"/>
                  </a:lnTo>
                  <a:lnTo>
                    <a:pt x="643507" y="36399"/>
                  </a:lnTo>
                  <a:lnTo>
                    <a:pt x="600951" y="20824"/>
                  </a:lnTo>
                  <a:lnTo>
                    <a:pt x="556560" y="9410"/>
                  </a:lnTo>
                  <a:lnTo>
                    <a:pt x="510569" y="2391"/>
                  </a:lnTo>
                  <a:lnTo>
                    <a:pt x="463211" y="0"/>
                  </a:lnTo>
                  <a:close/>
                </a:path>
              </a:pathLst>
            </a:custGeom>
            <a:solidFill>
              <a:srgbClr val="0F008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37959" y="7665535"/>
              <a:ext cx="1695529" cy="169551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415174" y="7842751"/>
              <a:ext cx="1341120" cy="1341120"/>
            </a:xfrm>
            <a:custGeom>
              <a:avLst/>
              <a:gdLst/>
              <a:ahLst/>
              <a:cxnLst/>
              <a:rect l="l" t="t" r="r" b="b"/>
              <a:pathLst>
                <a:path w="1341120" h="1341120">
                  <a:moveTo>
                    <a:pt x="670555" y="0"/>
                  </a:moveTo>
                  <a:lnTo>
                    <a:pt x="622667" y="1683"/>
                  </a:lnTo>
                  <a:lnTo>
                    <a:pt x="575688" y="6658"/>
                  </a:lnTo>
                  <a:lnTo>
                    <a:pt x="529731" y="14812"/>
                  </a:lnTo>
                  <a:lnTo>
                    <a:pt x="484909" y="26030"/>
                  </a:lnTo>
                  <a:lnTo>
                    <a:pt x="441337" y="40199"/>
                  </a:lnTo>
                  <a:lnTo>
                    <a:pt x="399127" y="57205"/>
                  </a:lnTo>
                  <a:lnTo>
                    <a:pt x="358394" y="76937"/>
                  </a:lnTo>
                  <a:lnTo>
                    <a:pt x="319250" y="99278"/>
                  </a:lnTo>
                  <a:lnTo>
                    <a:pt x="281809" y="124118"/>
                  </a:lnTo>
                  <a:lnTo>
                    <a:pt x="246184" y="151341"/>
                  </a:lnTo>
                  <a:lnTo>
                    <a:pt x="212490" y="180834"/>
                  </a:lnTo>
                  <a:lnTo>
                    <a:pt x="180839" y="212484"/>
                  </a:lnTo>
                  <a:lnTo>
                    <a:pt x="151345" y="246178"/>
                  </a:lnTo>
                  <a:lnTo>
                    <a:pt x="124121" y="281802"/>
                  </a:lnTo>
                  <a:lnTo>
                    <a:pt x="99281" y="319242"/>
                  </a:lnTo>
                  <a:lnTo>
                    <a:pt x="76939" y="358386"/>
                  </a:lnTo>
                  <a:lnTo>
                    <a:pt x="57207" y="399119"/>
                  </a:lnTo>
                  <a:lnTo>
                    <a:pt x="40200" y="441328"/>
                  </a:lnTo>
                  <a:lnTo>
                    <a:pt x="26030" y="484900"/>
                  </a:lnTo>
                  <a:lnTo>
                    <a:pt x="14812" y="529721"/>
                  </a:lnTo>
                  <a:lnTo>
                    <a:pt x="6659" y="575678"/>
                  </a:lnTo>
                  <a:lnTo>
                    <a:pt x="1683" y="622657"/>
                  </a:lnTo>
                  <a:lnTo>
                    <a:pt x="0" y="670545"/>
                  </a:lnTo>
                  <a:lnTo>
                    <a:pt x="1683" y="718432"/>
                  </a:lnTo>
                  <a:lnTo>
                    <a:pt x="6659" y="765411"/>
                  </a:lnTo>
                  <a:lnTo>
                    <a:pt x="14812" y="811368"/>
                  </a:lnTo>
                  <a:lnTo>
                    <a:pt x="26030" y="856189"/>
                  </a:lnTo>
                  <a:lnTo>
                    <a:pt x="40200" y="899761"/>
                  </a:lnTo>
                  <a:lnTo>
                    <a:pt x="57207" y="941970"/>
                  </a:lnTo>
                  <a:lnTo>
                    <a:pt x="76939" y="982703"/>
                  </a:lnTo>
                  <a:lnTo>
                    <a:pt x="99281" y="1021847"/>
                  </a:lnTo>
                  <a:lnTo>
                    <a:pt x="124121" y="1059287"/>
                  </a:lnTo>
                  <a:lnTo>
                    <a:pt x="151345" y="1094911"/>
                  </a:lnTo>
                  <a:lnTo>
                    <a:pt x="180839" y="1128605"/>
                  </a:lnTo>
                  <a:lnTo>
                    <a:pt x="212490" y="1160255"/>
                  </a:lnTo>
                  <a:lnTo>
                    <a:pt x="246184" y="1189748"/>
                  </a:lnTo>
                  <a:lnTo>
                    <a:pt x="281809" y="1216972"/>
                  </a:lnTo>
                  <a:lnTo>
                    <a:pt x="319250" y="1241811"/>
                  </a:lnTo>
                  <a:lnTo>
                    <a:pt x="358394" y="1264153"/>
                  </a:lnTo>
                  <a:lnTo>
                    <a:pt x="399127" y="1283884"/>
                  </a:lnTo>
                  <a:lnTo>
                    <a:pt x="441337" y="1300890"/>
                  </a:lnTo>
                  <a:lnTo>
                    <a:pt x="484909" y="1315060"/>
                  </a:lnTo>
                  <a:lnTo>
                    <a:pt x="529731" y="1326277"/>
                  </a:lnTo>
                  <a:lnTo>
                    <a:pt x="575688" y="1334431"/>
                  </a:lnTo>
                  <a:lnTo>
                    <a:pt x="622667" y="1339406"/>
                  </a:lnTo>
                  <a:lnTo>
                    <a:pt x="670555" y="1341090"/>
                  </a:lnTo>
                  <a:lnTo>
                    <a:pt x="718443" y="1339406"/>
                  </a:lnTo>
                  <a:lnTo>
                    <a:pt x="765422" y="1334431"/>
                  </a:lnTo>
                  <a:lnTo>
                    <a:pt x="811379" y="1326277"/>
                  </a:lnTo>
                  <a:lnTo>
                    <a:pt x="856200" y="1315060"/>
                  </a:lnTo>
                  <a:lnTo>
                    <a:pt x="899772" y="1300890"/>
                  </a:lnTo>
                  <a:lnTo>
                    <a:pt x="941981" y="1283884"/>
                  </a:lnTo>
                  <a:lnTo>
                    <a:pt x="982714" y="1264153"/>
                  </a:lnTo>
                  <a:lnTo>
                    <a:pt x="1021857" y="1241811"/>
                  </a:lnTo>
                  <a:lnTo>
                    <a:pt x="1059298" y="1216972"/>
                  </a:lnTo>
                  <a:lnTo>
                    <a:pt x="1094921" y="1189748"/>
                  </a:lnTo>
                  <a:lnTo>
                    <a:pt x="1128615" y="1160255"/>
                  </a:lnTo>
                  <a:lnTo>
                    <a:pt x="1160266" y="1128605"/>
                  </a:lnTo>
                  <a:lnTo>
                    <a:pt x="1189759" y="1094911"/>
                  </a:lnTo>
                  <a:lnTo>
                    <a:pt x="1216982" y="1059287"/>
                  </a:lnTo>
                  <a:lnTo>
                    <a:pt x="1241821" y="1021847"/>
                  </a:lnTo>
                  <a:lnTo>
                    <a:pt x="1264163" y="982703"/>
                  </a:lnTo>
                  <a:lnTo>
                    <a:pt x="1283894" y="941970"/>
                  </a:lnTo>
                  <a:lnTo>
                    <a:pt x="1300901" y="899761"/>
                  </a:lnTo>
                  <a:lnTo>
                    <a:pt x="1315070" y="856189"/>
                  </a:lnTo>
                  <a:lnTo>
                    <a:pt x="1326288" y="811368"/>
                  </a:lnTo>
                  <a:lnTo>
                    <a:pt x="1334441" y="765411"/>
                  </a:lnTo>
                  <a:lnTo>
                    <a:pt x="1339416" y="718432"/>
                  </a:lnTo>
                  <a:lnTo>
                    <a:pt x="1341100" y="670545"/>
                  </a:lnTo>
                  <a:lnTo>
                    <a:pt x="1339416" y="622657"/>
                  </a:lnTo>
                  <a:lnTo>
                    <a:pt x="1334441" y="575678"/>
                  </a:lnTo>
                  <a:lnTo>
                    <a:pt x="1326288" y="529721"/>
                  </a:lnTo>
                  <a:lnTo>
                    <a:pt x="1315070" y="484900"/>
                  </a:lnTo>
                  <a:lnTo>
                    <a:pt x="1300901" y="441328"/>
                  </a:lnTo>
                  <a:lnTo>
                    <a:pt x="1283894" y="399119"/>
                  </a:lnTo>
                  <a:lnTo>
                    <a:pt x="1264163" y="358386"/>
                  </a:lnTo>
                  <a:lnTo>
                    <a:pt x="1241821" y="319242"/>
                  </a:lnTo>
                  <a:lnTo>
                    <a:pt x="1216982" y="281802"/>
                  </a:lnTo>
                  <a:lnTo>
                    <a:pt x="1189759" y="246178"/>
                  </a:lnTo>
                  <a:lnTo>
                    <a:pt x="1160266" y="212484"/>
                  </a:lnTo>
                  <a:lnTo>
                    <a:pt x="1128615" y="180834"/>
                  </a:lnTo>
                  <a:lnTo>
                    <a:pt x="1094921" y="151341"/>
                  </a:lnTo>
                  <a:lnTo>
                    <a:pt x="1059298" y="124118"/>
                  </a:lnTo>
                  <a:lnTo>
                    <a:pt x="1021857" y="99278"/>
                  </a:lnTo>
                  <a:lnTo>
                    <a:pt x="982714" y="76937"/>
                  </a:lnTo>
                  <a:lnTo>
                    <a:pt x="941981" y="57205"/>
                  </a:lnTo>
                  <a:lnTo>
                    <a:pt x="899772" y="40199"/>
                  </a:lnTo>
                  <a:lnTo>
                    <a:pt x="856200" y="26030"/>
                  </a:lnTo>
                  <a:lnTo>
                    <a:pt x="811379" y="14812"/>
                  </a:lnTo>
                  <a:lnTo>
                    <a:pt x="765422" y="6658"/>
                  </a:lnTo>
                  <a:lnTo>
                    <a:pt x="718443" y="1683"/>
                  </a:lnTo>
                  <a:lnTo>
                    <a:pt x="670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5" name="object 25"/>
            <p:cNvSpPr/>
            <p:nvPr/>
          </p:nvSpPr>
          <p:spPr>
            <a:xfrm>
              <a:off x="9622520" y="8050096"/>
              <a:ext cx="926465" cy="926465"/>
            </a:xfrm>
            <a:custGeom>
              <a:avLst/>
              <a:gdLst/>
              <a:ahLst/>
              <a:cxnLst/>
              <a:rect l="l" t="t" r="r" b="b"/>
              <a:pathLst>
                <a:path w="926465" h="926465">
                  <a:moveTo>
                    <a:pt x="463211" y="0"/>
                  </a:moveTo>
                  <a:lnTo>
                    <a:pt x="415850" y="2391"/>
                  </a:lnTo>
                  <a:lnTo>
                    <a:pt x="369857" y="9410"/>
                  </a:lnTo>
                  <a:lnTo>
                    <a:pt x="325466" y="20824"/>
                  </a:lnTo>
                  <a:lnTo>
                    <a:pt x="282908" y="36399"/>
                  </a:lnTo>
                  <a:lnTo>
                    <a:pt x="242417" y="55904"/>
                  </a:lnTo>
                  <a:lnTo>
                    <a:pt x="204225" y="79105"/>
                  </a:lnTo>
                  <a:lnTo>
                    <a:pt x="168565" y="105770"/>
                  </a:lnTo>
                  <a:lnTo>
                    <a:pt x="135671" y="135666"/>
                  </a:lnTo>
                  <a:lnTo>
                    <a:pt x="105774" y="168559"/>
                  </a:lnTo>
                  <a:lnTo>
                    <a:pt x="79109" y="204218"/>
                  </a:lnTo>
                  <a:lnTo>
                    <a:pt x="55907" y="242408"/>
                  </a:lnTo>
                  <a:lnTo>
                    <a:pt x="36401" y="282899"/>
                  </a:lnTo>
                  <a:lnTo>
                    <a:pt x="20825" y="325456"/>
                  </a:lnTo>
                  <a:lnTo>
                    <a:pt x="9410" y="369847"/>
                  </a:lnTo>
                  <a:lnTo>
                    <a:pt x="2391" y="415839"/>
                  </a:lnTo>
                  <a:lnTo>
                    <a:pt x="0" y="463200"/>
                  </a:lnTo>
                  <a:lnTo>
                    <a:pt x="2391" y="510561"/>
                  </a:lnTo>
                  <a:lnTo>
                    <a:pt x="9410" y="556553"/>
                  </a:lnTo>
                  <a:lnTo>
                    <a:pt x="20825" y="600944"/>
                  </a:lnTo>
                  <a:lnTo>
                    <a:pt x="36401" y="643501"/>
                  </a:lnTo>
                  <a:lnTo>
                    <a:pt x="55907" y="683992"/>
                  </a:lnTo>
                  <a:lnTo>
                    <a:pt x="79109" y="722183"/>
                  </a:lnTo>
                  <a:lnTo>
                    <a:pt x="105774" y="757841"/>
                  </a:lnTo>
                  <a:lnTo>
                    <a:pt x="135671" y="790735"/>
                  </a:lnTo>
                  <a:lnTo>
                    <a:pt x="168565" y="820630"/>
                  </a:lnTo>
                  <a:lnTo>
                    <a:pt x="204225" y="847295"/>
                  </a:lnTo>
                  <a:lnTo>
                    <a:pt x="242417" y="870496"/>
                  </a:lnTo>
                  <a:lnTo>
                    <a:pt x="282908" y="890001"/>
                  </a:lnTo>
                  <a:lnTo>
                    <a:pt x="325466" y="905577"/>
                  </a:lnTo>
                  <a:lnTo>
                    <a:pt x="369857" y="916990"/>
                  </a:lnTo>
                  <a:lnTo>
                    <a:pt x="415850" y="924009"/>
                  </a:lnTo>
                  <a:lnTo>
                    <a:pt x="463211" y="926401"/>
                  </a:lnTo>
                  <a:lnTo>
                    <a:pt x="510569" y="924009"/>
                  </a:lnTo>
                  <a:lnTo>
                    <a:pt x="556560" y="916990"/>
                  </a:lnTo>
                  <a:lnTo>
                    <a:pt x="600951" y="905577"/>
                  </a:lnTo>
                  <a:lnTo>
                    <a:pt x="643507" y="890001"/>
                  </a:lnTo>
                  <a:lnTo>
                    <a:pt x="683997" y="870496"/>
                  </a:lnTo>
                  <a:lnTo>
                    <a:pt x="722188" y="847295"/>
                  </a:lnTo>
                  <a:lnTo>
                    <a:pt x="757847" y="820630"/>
                  </a:lnTo>
                  <a:lnTo>
                    <a:pt x="790741" y="790735"/>
                  </a:lnTo>
                  <a:lnTo>
                    <a:pt x="820637" y="757841"/>
                  </a:lnTo>
                  <a:lnTo>
                    <a:pt x="847303" y="722183"/>
                  </a:lnTo>
                  <a:lnTo>
                    <a:pt x="870504" y="683992"/>
                  </a:lnTo>
                  <a:lnTo>
                    <a:pt x="890010" y="643501"/>
                  </a:lnTo>
                  <a:lnTo>
                    <a:pt x="905586" y="600944"/>
                  </a:lnTo>
                  <a:lnTo>
                    <a:pt x="917000" y="556553"/>
                  </a:lnTo>
                  <a:lnTo>
                    <a:pt x="924020" y="510561"/>
                  </a:lnTo>
                  <a:lnTo>
                    <a:pt x="926411" y="463200"/>
                  </a:lnTo>
                  <a:lnTo>
                    <a:pt x="924020" y="415839"/>
                  </a:lnTo>
                  <a:lnTo>
                    <a:pt x="917000" y="369847"/>
                  </a:lnTo>
                  <a:lnTo>
                    <a:pt x="905586" y="325456"/>
                  </a:lnTo>
                  <a:lnTo>
                    <a:pt x="890010" y="282899"/>
                  </a:lnTo>
                  <a:lnTo>
                    <a:pt x="870504" y="242408"/>
                  </a:lnTo>
                  <a:lnTo>
                    <a:pt x="847303" y="204218"/>
                  </a:lnTo>
                  <a:lnTo>
                    <a:pt x="820637" y="168559"/>
                  </a:lnTo>
                  <a:lnTo>
                    <a:pt x="790741" y="135666"/>
                  </a:lnTo>
                  <a:lnTo>
                    <a:pt x="757847" y="105770"/>
                  </a:lnTo>
                  <a:lnTo>
                    <a:pt x="722188" y="79105"/>
                  </a:lnTo>
                  <a:lnTo>
                    <a:pt x="683997" y="55904"/>
                  </a:lnTo>
                  <a:lnTo>
                    <a:pt x="643507" y="36399"/>
                  </a:lnTo>
                  <a:lnTo>
                    <a:pt x="600951" y="20824"/>
                  </a:lnTo>
                  <a:lnTo>
                    <a:pt x="556560" y="9410"/>
                  </a:lnTo>
                  <a:lnTo>
                    <a:pt x="510569" y="2391"/>
                  </a:lnTo>
                  <a:lnTo>
                    <a:pt x="463211" y="0"/>
                  </a:lnTo>
                  <a:close/>
                </a:path>
              </a:pathLst>
            </a:custGeom>
            <a:solidFill>
              <a:srgbClr val="0F008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35834" y="8280271"/>
              <a:ext cx="1695529" cy="169552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013058" y="8457493"/>
              <a:ext cx="1341120" cy="1341120"/>
            </a:xfrm>
            <a:custGeom>
              <a:avLst/>
              <a:gdLst/>
              <a:ahLst/>
              <a:cxnLst/>
              <a:rect l="l" t="t" r="r" b="b"/>
              <a:pathLst>
                <a:path w="1341120" h="1341120">
                  <a:moveTo>
                    <a:pt x="670545" y="0"/>
                  </a:moveTo>
                  <a:lnTo>
                    <a:pt x="622657" y="1683"/>
                  </a:lnTo>
                  <a:lnTo>
                    <a:pt x="575678" y="6658"/>
                  </a:lnTo>
                  <a:lnTo>
                    <a:pt x="529721" y="14812"/>
                  </a:lnTo>
                  <a:lnTo>
                    <a:pt x="484900" y="26030"/>
                  </a:lnTo>
                  <a:lnTo>
                    <a:pt x="441328" y="40199"/>
                  </a:lnTo>
                  <a:lnTo>
                    <a:pt x="399119" y="57205"/>
                  </a:lnTo>
                  <a:lnTo>
                    <a:pt x="358386" y="76937"/>
                  </a:lnTo>
                  <a:lnTo>
                    <a:pt x="319242" y="99278"/>
                  </a:lnTo>
                  <a:lnTo>
                    <a:pt x="281802" y="124118"/>
                  </a:lnTo>
                  <a:lnTo>
                    <a:pt x="246178" y="151341"/>
                  </a:lnTo>
                  <a:lnTo>
                    <a:pt x="212484" y="180834"/>
                  </a:lnTo>
                  <a:lnTo>
                    <a:pt x="180834" y="212484"/>
                  </a:lnTo>
                  <a:lnTo>
                    <a:pt x="151341" y="246178"/>
                  </a:lnTo>
                  <a:lnTo>
                    <a:pt x="124118" y="281802"/>
                  </a:lnTo>
                  <a:lnTo>
                    <a:pt x="99278" y="319242"/>
                  </a:lnTo>
                  <a:lnTo>
                    <a:pt x="76937" y="358386"/>
                  </a:lnTo>
                  <a:lnTo>
                    <a:pt x="57205" y="399119"/>
                  </a:lnTo>
                  <a:lnTo>
                    <a:pt x="40199" y="441328"/>
                  </a:lnTo>
                  <a:lnTo>
                    <a:pt x="26030" y="484900"/>
                  </a:lnTo>
                  <a:lnTo>
                    <a:pt x="14812" y="529721"/>
                  </a:lnTo>
                  <a:lnTo>
                    <a:pt x="6658" y="575678"/>
                  </a:lnTo>
                  <a:lnTo>
                    <a:pt x="1683" y="622657"/>
                  </a:lnTo>
                  <a:lnTo>
                    <a:pt x="0" y="670545"/>
                  </a:lnTo>
                  <a:lnTo>
                    <a:pt x="1683" y="718432"/>
                  </a:lnTo>
                  <a:lnTo>
                    <a:pt x="6658" y="765411"/>
                  </a:lnTo>
                  <a:lnTo>
                    <a:pt x="14812" y="811368"/>
                  </a:lnTo>
                  <a:lnTo>
                    <a:pt x="26030" y="856189"/>
                  </a:lnTo>
                  <a:lnTo>
                    <a:pt x="40199" y="899761"/>
                  </a:lnTo>
                  <a:lnTo>
                    <a:pt x="57205" y="941970"/>
                  </a:lnTo>
                  <a:lnTo>
                    <a:pt x="76937" y="982703"/>
                  </a:lnTo>
                  <a:lnTo>
                    <a:pt x="99278" y="1021847"/>
                  </a:lnTo>
                  <a:lnTo>
                    <a:pt x="124118" y="1059287"/>
                  </a:lnTo>
                  <a:lnTo>
                    <a:pt x="151341" y="1094911"/>
                  </a:lnTo>
                  <a:lnTo>
                    <a:pt x="180834" y="1128605"/>
                  </a:lnTo>
                  <a:lnTo>
                    <a:pt x="212484" y="1160255"/>
                  </a:lnTo>
                  <a:lnTo>
                    <a:pt x="246178" y="1189748"/>
                  </a:lnTo>
                  <a:lnTo>
                    <a:pt x="281802" y="1216972"/>
                  </a:lnTo>
                  <a:lnTo>
                    <a:pt x="319242" y="1241811"/>
                  </a:lnTo>
                  <a:lnTo>
                    <a:pt x="358386" y="1264153"/>
                  </a:lnTo>
                  <a:lnTo>
                    <a:pt x="399119" y="1283884"/>
                  </a:lnTo>
                  <a:lnTo>
                    <a:pt x="441328" y="1300890"/>
                  </a:lnTo>
                  <a:lnTo>
                    <a:pt x="484900" y="1315060"/>
                  </a:lnTo>
                  <a:lnTo>
                    <a:pt x="529721" y="1326277"/>
                  </a:lnTo>
                  <a:lnTo>
                    <a:pt x="575678" y="1334431"/>
                  </a:lnTo>
                  <a:lnTo>
                    <a:pt x="622657" y="1339406"/>
                  </a:lnTo>
                  <a:lnTo>
                    <a:pt x="670545" y="1341090"/>
                  </a:lnTo>
                  <a:lnTo>
                    <a:pt x="718432" y="1339406"/>
                  </a:lnTo>
                  <a:lnTo>
                    <a:pt x="765411" y="1334431"/>
                  </a:lnTo>
                  <a:lnTo>
                    <a:pt x="811368" y="1326277"/>
                  </a:lnTo>
                  <a:lnTo>
                    <a:pt x="856189" y="1315060"/>
                  </a:lnTo>
                  <a:lnTo>
                    <a:pt x="899761" y="1300890"/>
                  </a:lnTo>
                  <a:lnTo>
                    <a:pt x="941970" y="1283884"/>
                  </a:lnTo>
                  <a:lnTo>
                    <a:pt x="982703" y="1264153"/>
                  </a:lnTo>
                  <a:lnTo>
                    <a:pt x="1021847" y="1241811"/>
                  </a:lnTo>
                  <a:lnTo>
                    <a:pt x="1059287" y="1216972"/>
                  </a:lnTo>
                  <a:lnTo>
                    <a:pt x="1094911" y="1189748"/>
                  </a:lnTo>
                  <a:lnTo>
                    <a:pt x="1128605" y="1160255"/>
                  </a:lnTo>
                  <a:lnTo>
                    <a:pt x="1160255" y="1128605"/>
                  </a:lnTo>
                  <a:lnTo>
                    <a:pt x="1189748" y="1094911"/>
                  </a:lnTo>
                  <a:lnTo>
                    <a:pt x="1216972" y="1059287"/>
                  </a:lnTo>
                  <a:lnTo>
                    <a:pt x="1241811" y="1021847"/>
                  </a:lnTo>
                  <a:lnTo>
                    <a:pt x="1264153" y="982703"/>
                  </a:lnTo>
                  <a:lnTo>
                    <a:pt x="1283884" y="941970"/>
                  </a:lnTo>
                  <a:lnTo>
                    <a:pt x="1300890" y="899761"/>
                  </a:lnTo>
                  <a:lnTo>
                    <a:pt x="1315060" y="856189"/>
                  </a:lnTo>
                  <a:lnTo>
                    <a:pt x="1326277" y="811368"/>
                  </a:lnTo>
                  <a:lnTo>
                    <a:pt x="1334431" y="765411"/>
                  </a:lnTo>
                  <a:lnTo>
                    <a:pt x="1339406" y="718432"/>
                  </a:lnTo>
                  <a:lnTo>
                    <a:pt x="1341090" y="670545"/>
                  </a:lnTo>
                  <a:lnTo>
                    <a:pt x="1339406" y="622657"/>
                  </a:lnTo>
                  <a:lnTo>
                    <a:pt x="1334431" y="575678"/>
                  </a:lnTo>
                  <a:lnTo>
                    <a:pt x="1326277" y="529721"/>
                  </a:lnTo>
                  <a:lnTo>
                    <a:pt x="1315060" y="484900"/>
                  </a:lnTo>
                  <a:lnTo>
                    <a:pt x="1300890" y="441328"/>
                  </a:lnTo>
                  <a:lnTo>
                    <a:pt x="1283884" y="399119"/>
                  </a:lnTo>
                  <a:lnTo>
                    <a:pt x="1264153" y="358386"/>
                  </a:lnTo>
                  <a:lnTo>
                    <a:pt x="1241811" y="319242"/>
                  </a:lnTo>
                  <a:lnTo>
                    <a:pt x="1216972" y="281802"/>
                  </a:lnTo>
                  <a:lnTo>
                    <a:pt x="1189748" y="246178"/>
                  </a:lnTo>
                  <a:lnTo>
                    <a:pt x="1160255" y="212484"/>
                  </a:lnTo>
                  <a:lnTo>
                    <a:pt x="1128605" y="180834"/>
                  </a:lnTo>
                  <a:lnTo>
                    <a:pt x="1094911" y="151341"/>
                  </a:lnTo>
                  <a:lnTo>
                    <a:pt x="1059287" y="124118"/>
                  </a:lnTo>
                  <a:lnTo>
                    <a:pt x="1021847" y="99278"/>
                  </a:lnTo>
                  <a:lnTo>
                    <a:pt x="982703" y="76937"/>
                  </a:lnTo>
                  <a:lnTo>
                    <a:pt x="941970" y="57205"/>
                  </a:lnTo>
                  <a:lnTo>
                    <a:pt x="899761" y="40199"/>
                  </a:lnTo>
                  <a:lnTo>
                    <a:pt x="856189" y="26030"/>
                  </a:lnTo>
                  <a:lnTo>
                    <a:pt x="811368" y="14812"/>
                  </a:lnTo>
                  <a:lnTo>
                    <a:pt x="765411" y="6658"/>
                  </a:lnTo>
                  <a:lnTo>
                    <a:pt x="718432" y="1683"/>
                  </a:lnTo>
                  <a:lnTo>
                    <a:pt x="6705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28"/>
            <p:cNvSpPr/>
            <p:nvPr/>
          </p:nvSpPr>
          <p:spPr>
            <a:xfrm>
              <a:off x="8220394" y="8664837"/>
              <a:ext cx="926465" cy="926465"/>
            </a:xfrm>
            <a:custGeom>
              <a:avLst/>
              <a:gdLst/>
              <a:ahLst/>
              <a:cxnLst/>
              <a:rect l="l" t="t" r="r" b="b"/>
              <a:pathLst>
                <a:path w="926465" h="926465">
                  <a:moveTo>
                    <a:pt x="463211" y="0"/>
                  </a:moveTo>
                  <a:lnTo>
                    <a:pt x="415850" y="2391"/>
                  </a:lnTo>
                  <a:lnTo>
                    <a:pt x="369857" y="9410"/>
                  </a:lnTo>
                  <a:lnTo>
                    <a:pt x="325466" y="20824"/>
                  </a:lnTo>
                  <a:lnTo>
                    <a:pt x="282908" y="36399"/>
                  </a:lnTo>
                  <a:lnTo>
                    <a:pt x="242417" y="55904"/>
                  </a:lnTo>
                  <a:lnTo>
                    <a:pt x="204225" y="79105"/>
                  </a:lnTo>
                  <a:lnTo>
                    <a:pt x="168565" y="105770"/>
                  </a:lnTo>
                  <a:lnTo>
                    <a:pt x="135671" y="135666"/>
                  </a:lnTo>
                  <a:lnTo>
                    <a:pt x="105774" y="168559"/>
                  </a:lnTo>
                  <a:lnTo>
                    <a:pt x="79109" y="204218"/>
                  </a:lnTo>
                  <a:lnTo>
                    <a:pt x="55907" y="242408"/>
                  </a:lnTo>
                  <a:lnTo>
                    <a:pt x="36401" y="282899"/>
                  </a:lnTo>
                  <a:lnTo>
                    <a:pt x="20825" y="325456"/>
                  </a:lnTo>
                  <a:lnTo>
                    <a:pt x="9410" y="369847"/>
                  </a:lnTo>
                  <a:lnTo>
                    <a:pt x="2391" y="415839"/>
                  </a:lnTo>
                  <a:lnTo>
                    <a:pt x="0" y="463200"/>
                  </a:lnTo>
                  <a:lnTo>
                    <a:pt x="2391" y="510561"/>
                  </a:lnTo>
                  <a:lnTo>
                    <a:pt x="9410" y="556553"/>
                  </a:lnTo>
                  <a:lnTo>
                    <a:pt x="20825" y="600944"/>
                  </a:lnTo>
                  <a:lnTo>
                    <a:pt x="36401" y="643501"/>
                  </a:lnTo>
                  <a:lnTo>
                    <a:pt x="55907" y="683992"/>
                  </a:lnTo>
                  <a:lnTo>
                    <a:pt x="79109" y="722183"/>
                  </a:lnTo>
                  <a:lnTo>
                    <a:pt x="105774" y="757841"/>
                  </a:lnTo>
                  <a:lnTo>
                    <a:pt x="135671" y="790735"/>
                  </a:lnTo>
                  <a:lnTo>
                    <a:pt x="168565" y="820630"/>
                  </a:lnTo>
                  <a:lnTo>
                    <a:pt x="204225" y="847295"/>
                  </a:lnTo>
                  <a:lnTo>
                    <a:pt x="242417" y="870496"/>
                  </a:lnTo>
                  <a:lnTo>
                    <a:pt x="282908" y="890001"/>
                  </a:lnTo>
                  <a:lnTo>
                    <a:pt x="325466" y="905577"/>
                  </a:lnTo>
                  <a:lnTo>
                    <a:pt x="369857" y="916990"/>
                  </a:lnTo>
                  <a:lnTo>
                    <a:pt x="415850" y="924009"/>
                  </a:lnTo>
                  <a:lnTo>
                    <a:pt x="463211" y="926401"/>
                  </a:lnTo>
                  <a:lnTo>
                    <a:pt x="510569" y="924009"/>
                  </a:lnTo>
                  <a:lnTo>
                    <a:pt x="556560" y="916990"/>
                  </a:lnTo>
                  <a:lnTo>
                    <a:pt x="600951" y="905577"/>
                  </a:lnTo>
                  <a:lnTo>
                    <a:pt x="643507" y="890001"/>
                  </a:lnTo>
                  <a:lnTo>
                    <a:pt x="683997" y="870496"/>
                  </a:lnTo>
                  <a:lnTo>
                    <a:pt x="722188" y="847295"/>
                  </a:lnTo>
                  <a:lnTo>
                    <a:pt x="757847" y="820630"/>
                  </a:lnTo>
                  <a:lnTo>
                    <a:pt x="790741" y="790735"/>
                  </a:lnTo>
                  <a:lnTo>
                    <a:pt x="820637" y="757841"/>
                  </a:lnTo>
                  <a:lnTo>
                    <a:pt x="847303" y="722183"/>
                  </a:lnTo>
                  <a:lnTo>
                    <a:pt x="870504" y="683992"/>
                  </a:lnTo>
                  <a:lnTo>
                    <a:pt x="890010" y="643501"/>
                  </a:lnTo>
                  <a:lnTo>
                    <a:pt x="905586" y="600944"/>
                  </a:lnTo>
                  <a:lnTo>
                    <a:pt x="917000" y="556553"/>
                  </a:lnTo>
                  <a:lnTo>
                    <a:pt x="924020" y="510561"/>
                  </a:lnTo>
                  <a:lnTo>
                    <a:pt x="926411" y="463200"/>
                  </a:lnTo>
                  <a:lnTo>
                    <a:pt x="924020" y="415839"/>
                  </a:lnTo>
                  <a:lnTo>
                    <a:pt x="917000" y="369847"/>
                  </a:lnTo>
                  <a:lnTo>
                    <a:pt x="905586" y="325456"/>
                  </a:lnTo>
                  <a:lnTo>
                    <a:pt x="890010" y="282899"/>
                  </a:lnTo>
                  <a:lnTo>
                    <a:pt x="870504" y="242408"/>
                  </a:lnTo>
                  <a:lnTo>
                    <a:pt x="847303" y="204218"/>
                  </a:lnTo>
                  <a:lnTo>
                    <a:pt x="820637" y="168559"/>
                  </a:lnTo>
                  <a:lnTo>
                    <a:pt x="790741" y="135666"/>
                  </a:lnTo>
                  <a:lnTo>
                    <a:pt x="757847" y="105770"/>
                  </a:lnTo>
                  <a:lnTo>
                    <a:pt x="722188" y="79105"/>
                  </a:lnTo>
                  <a:lnTo>
                    <a:pt x="683997" y="55904"/>
                  </a:lnTo>
                  <a:lnTo>
                    <a:pt x="643507" y="36399"/>
                  </a:lnTo>
                  <a:lnTo>
                    <a:pt x="600951" y="20824"/>
                  </a:lnTo>
                  <a:lnTo>
                    <a:pt x="556560" y="9410"/>
                  </a:lnTo>
                  <a:lnTo>
                    <a:pt x="510569" y="2391"/>
                  </a:lnTo>
                  <a:lnTo>
                    <a:pt x="463211" y="0"/>
                  </a:lnTo>
                  <a:close/>
                </a:path>
              </a:pathLst>
            </a:custGeom>
            <a:solidFill>
              <a:srgbClr val="0F008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1695" y="1463107"/>
              <a:ext cx="1695529" cy="169551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468920" y="1640321"/>
              <a:ext cx="1341120" cy="1341120"/>
            </a:xfrm>
            <a:custGeom>
              <a:avLst/>
              <a:gdLst/>
              <a:ahLst/>
              <a:cxnLst/>
              <a:rect l="l" t="t" r="r" b="b"/>
              <a:pathLst>
                <a:path w="1341120" h="1341120">
                  <a:moveTo>
                    <a:pt x="670545" y="0"/>
                  </a:moveTo>
                  <a:lnTo>
                    <a:pt x="622657" y="1683"/>
                  </a:lnTo>
                  <a:lnTo>
                    <a:pt x="575678" y="6658"/>
                  </a:lnTo>
                  <a:lnTo>
                    <a:pt x="529721" y="14812"/>
                  </a:lnTo>
                  <a:lnTo>
                    <a:pt x="484900" y="26030"/>
                  </a:lnTo>
                  <a:lnTo>
                    <a:pt x="441328" y="40199"/>
                  </a:lnTo>
                  <a:lnTo>
                    <a:pt x="399119" y="57205"/>
                  </a:lnTo>
                  <a:lnTo>
                    <a:pt x="358386" y="76937"/>
                  </a:lnTo>
                  <a:lnTo>
                    <a:pt x="319242" y="99278"/>
                  </a:lnTo>
                  <a:lnTo>
                    <a:pt x="281802" y="124118"/>
                  </a:lnTo>
                  <a:lnTo>
                    <a:pt x="246178" y="151341"/>
                  </a:lnTo>
                  <a:lnTo>
                    <a:pt x="212484" y="180834"/>
                  </a:lnTo>
                  <a:lnTo>
                    <a:pt x="180834" y="212484"/>
                  </a:lnTo>
                  <a:lnTo>
                    <a:pt x="151341" y="246178"/>
                  </a:lnTo>
                  <a:lnTo>
                    <a:pt x="124118" y="281802"/>
                  </a:lnTo>
                  <a:lnTo>
                    <a:pt x="99278" y="319242"/>
                  </a:lnTo>
                  <a:lnTo>
                    <a:pt x="76937" y="358386"/>
                  </a:lnTo>
                  <a:lnTo>
                    <a:pt x="57205" y="399119"/>
                  </a:lnTo>
                  <a:lnTo>
                    <a:pt x="40199" y="441328"/>
                  </a:lnTo>
                  <a:lnTo>
                    <a:pt x="26030" y="484900"/>
                  </a:lnTo>
                  <a:lnTo>
                    <a:pt x="14812" y="529721"/>
                  </a:lnTo>
                  <a:lnTo>
                    <a:pt x="6658" y="575678"/>
                  </a:lnTo>
                  <a:lnTo>
                    <a:pt x="1683" y="622657"/>
                  </a:lnTo>
                  <a:lnTo>
                    <a:pt x="0" y="670545"/>
                  </a:lnTo>
                  <a:lnTo>
                    <a:pt x="1683" y="718432"/>
                  </a:lnTo>
                  <a:lnTo>
                    <a:pt x="6658" y="765411"/>
                  </a:lnTo>
                  <a:lnTo>
                    <a:pt x="14812" y="811368"/>
                  </a:lnTo>
                  <a:lnTo>
                    <a:pt x="26030" y="856189"/>
                  </a:lnTo>
                  <a:lnTo>
                    <a:pt x="40199" y="899761"/>
                  </a:lnTo>
                  <a:lnTo>
                    <a:pt x="57205" y="941970"/>
                  </a:lnTo>
                  <a:lnTo>
                    <a:pt x="76937" y="982703"/>
                  </a:lnTo>
                  <a:lnTo>
                    <a:pt x="99278" y="1021847"/>
                  </a:lnTo>
                  <a:lnTo>
                    <a:pt x="124118" y="1059287"/>
                  </a:lnTo>
                  <a:lnTo>
                    <a:pt x="151341" y="1094911"/>
                  </a:lnTo>
                  <a:lnTo>
                    <a:pt x="180834" y="1128605"/>
                  </a:lnTo>
                  <a:lnTo>
                    <a:pt x="212484" y="1160255"/>
                  </a:lnTo>
                  <a:lnTo>
                    <a:pt x="246178" y="1189748"/>
                  </a:lnTo>
                  <a:lnTo>
                    <a:pt x="281802" y="1216972"/>
                  </a:lnTo>
                  <a:lnTo>
                    <a:pt x="319242" y="1241811"/>
                  </a:lnTo>
                  <a:lnTo>
                    <a:pt x="358386" y="1264153"/>
                  </a:lnTo>
                  <a:lnTo>
                    <a:pt x="399119" y="1283884"/>
                  </a:lnTo>
                  <a:lnTo>
                    <a:pt x="441328" y="1300890"/>
                  </a:lnTo>
                  <a:lnTo>
                    <a:pt x="484900" y="1315060"/>
                  </a:lnTo>
                  <a:lnTo>
                    <a:pt x="529721" y="1326277"/>
                  </a:lnTo>
                  <a:lnTo>
                    <a:pt x="575678" y="1334431"/>
                  </a:lnTo>
                  <a:lnTo>
                    <a:pt x="622657" y="1339406"/>
                  </a:lnTo>
                  <a:lnTo>
                    <a:pt x="670545" y="1341090"/>
                  </a:lnTo>
                  <a:lnTo>
                    <a:pt x="718432" y="1339406"/>
                  </a:lnTo>
                  <a:lnTo>
                    <a:pt x="765411" y="1334431"/>
                  </a:lnTo>
                  <a:lnTo>
                    <a:pt x="811368" y="1326277"/>
                  </a:lnTo>
                  <a:lnTo>
                    <a:pt x="856189" y="1315060"/>
                  </a:lnTo>
                  <a:lnTo>
                    <a:pt x="899761" y="1300890"/>
                  </a:lnTo>
                  <a:lnTo>
                    <a:pt x="941970" y="1283884"/>
                  </a:lnTo>
                  <a:lnTo>
                    <a:pt x="982703" y="1264153"/>
                  </a:lnTo>
                  <a:lnTo>
                    <a:pt x="1021847" y="1241811"/>
                  </a:lnTo>
                  <a:lnTo>
                    <a:pt x="1059287" y="1216972"/>
                  </a:lnTo>
                  <a:lnTo>
                    <a:pt x="1094911" y="1189748"/>
                  </a:lnTo>
                  <a:lnTo>
                    <a:pt x="1128605" y="1160255"/>
                  </a:lnTo>
                  <a:lnTo>
                    <a:pt x="1160255" y="1128605"/>
                  </a:lnTo>
                  <a:lnTo>
                    <a:pt x="1189748" y="1094911"/>
                  </a:lnTo>
                  <a:lnTo>
                    <a:pt x="1216972" y="1059287"/>
                  </a:lnTo>
                  <a:lnTo>
                    <a:pt x="1241811" y="1021847"/>
                  </a:lnTo>
                  <a:lnTo>
                    <a:pt x="1264153" y="982703"/>
                  </a:lnTo>
                  <a:lnTo>
                    <a:pt x="1283884" y="941970"/>
                  </a:lnTo>
                  <a:lnTo>
                    <a:pt x="1300890" y="899761"/>
                  </a:lnTo>
                  <a:lnTo>
                    <a:pt x="1315060" y="856189"/>
                  </a:lnTo>
                  <a:lnTo>
                    <a:pt x="1326277" y="811368"/>
                  </a:lnTo>
                  <a:lnTo>
                    <a:pt x="1334431" y="765411"/>
                  </a:lnTo>
                  <a:lnTo>
                    <a:pt x="1339406" y="718432"/>
                  </a:lnTo>
                  <a:lnTo>
                    <a:pt x="1341090" y="670545"/>
                  </a:lnTo>
                  <a:lnTo>
                    <a:pt x="1339406" y="622657"/>
                  </a:lnTo>
                  <a:lnTo>
                    <a:pt x="1334431" y="575678"/>
                  </a:lnTo>
                  <a:lnTo>
                    <a:pt x="1326277" y="529721"/>
                  </a:lnTo>
                  <a:lnTo>
                    <a:pt x="1315060" y="484900"/>
                  </a:lnTo>
                  <a:lnTo>
                    <a:pt x="1300890" y="441328"/>
                  </a:lnTo>
                  <a:lnTo>
                    <a:pt x="1283884" y="399119"/>
                  </a:lnTo>
                  <a:lnTo>
                    <a:pt x="1264153" y="358386"/>
                  </a:lnTo>
                  <a:lnTo>
                    <a:pt x="1241811" y="319242"/>
                  </a:lnTo>
                  <a:lnTo>
                    <a:pt x="1216972" y="281802"/>
                  </a:lnTo>
                  <a:lnTo>
                    <a:pt x="1189748" y="246178"/>
                  </a:lnTo>
                  <a:lnTo>
                    <a:pt x="1160255" y="212484"/>
                  </a:lnTo>
                  <a:lnTo>
                    <a:pt x="1128605" y="180834"/>
                  </a:lnTo>
                  <a:lnTo>
                    <a:pt x="1094911" y="151341"/>
                  </a:lnTo>
                  <a:lnTo>
                    <a:pt x="1059287" y="124118"/>
                  </a:lnTo>
                  <a:lnTo>
                    <a:pt x="1021847" y="99278"/>
                  </a:lnTo>
                  <a:lnTo>
                    <a:pt x="982703" y="76937"/>
                  </a:lnTo>
                  <a:lnTo>
                    <a:pt x="941970" y="57205"/>
                  </a:lnTo>
                  <a:lnTo>
                    <a:pt x="899761" y="40199"/>
                  </a:lnTo>
                  <a:lnTo>
                    <a:pt x="856189" y="26030"/>
                  </a:lnTo>
                  <a:lnTo>
                    <a:pt x="811368" y="14812"/>
                  </a:lnTo>
                  <a:lnTo>
                    <a:pt x="765411" y="6658"/>
                  </a:lnTo>
                  <a:lnTo>
                    <a:pt x="718432" y="1683"/>
                  </a:lnTo>
                  <a:lnTo>
                    <a:pt x="6705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1" name="object 31"/>
            <p:cNvSpPr/>
            <p:nvPr/>
          </p:nvSpPr>
          <p:spPr>
            <a:xfrm>
              <a:off x="4474540" y="1847678"/>
              <a:ext cx="5128260" cy="3811270"/>
            </a:xfrm>
            <a:custGeom>
              <a:avLst/>
              <a:gdLst/>
              <a:ahLst/>
              <a:cxnLst/>
              <a:rect l="l" t="t" r="r" b="b"/>
              <a:pathLst>
                <a:path w="5128259" h="3811270">
                  <a:moveTo>
                    <a:pt x="3523653" y="65811"/>
                  </a:moveTo>
                  <a:lnTo>
                    <a:pt x="3473208" y="66154"/>
                  </a:lnTo>
                  <a:lnTo>
                    <a:pt x="3422840" y="67170"/>
                  </a:lnTo>
                  <a:lnTo>
                    <a:pt x="3372548" y="68872"/>
                  </a:lnTo>
                  <a:lnTo>
                    <a:pt x="3322332" y="71234"/>
                  </a:lnTo>
                  <a:lnTo>
                    <a:pt x="3272231" y="74269"/>
                  </a:lnTo>
                  <a:lnTo>
                    <a:pt x="3222218" y="77978"/>
                  </a:lnTo>
                  <a:lnTo>
                    <a:pt x="3172307" y="82346"/>
                  </a:lnTo>
                  <a:lnTo>
                    <a:pt x="3122511" y="87376"/>
                  </a:lnTo>
                  <a:lnTo>
                    <a:pt x="3072828" y="93065"/>
                  </a:lnTo>
                  <a:lnTo>
                    <a:pt x="3023273" y="99415"/>
                  </a:lnTo>
                  <a:lnTo>
                    <a:pt x="2973857" y="106413"/>
                  </a:lnTo>
                  <a:lnTo>
                    <a:pt x="2924568" y="114071"/>
                  </a:lnTo>
                  <a:lnTo>
                    <a:pt x="2875419" y="122377"/>
                  </a:lnTo>
                  <a:lnTo>
                    <a:pt x="2826423" y="131330"/>
                  </a:lnTo>
                  <a:lnTo>
                    <a:pt x="2777579" y="140931"/>
                  </a:lnTo>
                  <a:lnTo>
                    <a:pt x="2728899" y="151180"/>
                  </a:lnTo>
                  <a:lnTo>
                    <a:pt x="2680385" y="162052"/>
                  </a:lnTo>
                  <a:lnTo>
                    <a:pt x="2632049" y="173570"/>
                  </a:lnTo>
                  <a:lnTo>
                    <a:pt x="2583878" y="185724"/>
                  </a:lnTo>
                  <a:lnTo>
                    <a:pt x="2535910" y="198513"/>
                  </a:lnTo>
                  <a:lnTo>
                    <a:pt x="2488120" y="211924"/>
                  </a:lnTo>
                  <a:lnTo>
                    <a:pt x="2440546" y="225958"/>
                  </a:lnTo>
                  <a:lnTo>
                    <a:pt x="2393162" y="240626"/>
                  </a:lnTo>
                  <a:lnTo>
                    <a:pt x="2345994" y="255917"/>
                  </a:lnTo>
                  <a:lnTo>
                    <a:pt x="2299030" y="271818"/>
                  </a:lnTo>
                  <a:lnTo>
                    <a:pt x="2252307" y="288340"/>
                  </a:lnTo>
                  <a:lnTo>
                    <a:pt x="2205799" y="305473"/>
                  </a:lnTo>
                  <a:lnTo>
                    <a:pt x="2159533" y="323215"/>
                  </a:lnTo>
                  <a:lnTo>
                    <a:pt x="2113508" y="341579"/>
                  </a:lnTo>
                  <a:lnTo>
                    <a:pt x="2067737" y="360540"/>
                  </a:lnTo>
                  <a:lnTo>
                    <a:pt x="2022208" y="380098"/>
                  </a:lnTo>
                  <a:lnTo>
                    <a:pt x="1976945" y="400265"/>
                  </a:lnTo>
                  <a:lnTo>
                    <a:pt x="1931949" y="421030"/>
                  </a:lnTo>
                  <a:lnTo>
                    <a:pt x="1887220" y="442391"/>
                  </a:lnTo>
                  <a:lnTo>
                    <a:pt x="1842770" y="464350"/>
                  </a:lnTo>
                  <a:lnTo>
                    <a:pt x="1798612" y="486905"/>
                  </a:lnTo>
                  <a:lnTo>
                    <a:pt x="1754733" y="510032"/>
                  </a:lnTo>
                  <a:lnTo>
                    <a:pt x="1711159" y="533755"/>
                  </a:lnTo>
                  <a:lnTo>
                    <a:pt x="1667891" y="558063"/>
                  </a:lnTo>
                  <a:lnTo>
                    <a:pt x="1624926" y="582942"/>
                  </a:lnTo>
                  <a:lnTo>
                    <a:pt x="1582280" y="608406"/>
                  </a:lnTo>
                  <a:lnTo>
                    <a:pt x="1539951" y="634441"/>
                  </a:lnTo>
                  <a:lnTo>
                    <a:pt x="1497952" y="661047"/>
                  </a:lnTo>
                  <a:lnTo>
                    <a:pt x="1456296" y="688238"/>
                  </a:lnTo>
                  <a:lnTo>
                    <a:pt x="1414970" y="715987"/>
                  </a:lnTo>
                  <a:lnTo>
                    <a:pt x="1373987" y="744296"/>
                  </a:lnTo>
                  <a:lnTo>
                    <a:pt x="1333373" y="773176"/>
                  </a:lnTo>
                  <a:lnTo>
                    <a:pt x="1293101" y="802614"/>
                  </a:lnTo>
                  <a:lnTo>
                    <a:pt x="1253197" y="832612"/>
                  </a:lnTo>
                  <a:lnTo>
                    <a:pt x="1213675" y="863155"/>
                  </a:lnTo>
                  <a:lnTo>
                    <a:pt x="1174521" y="894257"/>
                  </a:lnTo>
                  <a:lnTo>
                    <a:pt x="1135748" y="925918"/>
                  </a:lnTo>
                  <a:lnTo>
                    <a:pt x="1097368" y="958113"/>
                  </a:lnTo>
                  <a:lnTo>
                    <a:pt x="1059383" y="990866"/>
                  </a:lnTo>
                  <a:lnTo>
                    <a:pt x="1021803" y="1024153"/>
                  </a:lnTo>
                  <a:lnTo>
                    <a:pt x="984631" y="1057973"/>
                  </a:lnTo>
                  <a:lnTo>
                    <a:pt x="947877" y="1092339"/>
                  </a:lnTo>
                  <a:lnTo>
                    <a:pt x="911529" y="1127239"/>
                  </a:lnTo>
                  <a:lnTo>
                    <a:pt x="875626" y="1162672"/>
                  </a:lnTo>
                  <a:lnTo>
                    <a:pt x="840193" y="1198587"/>
                  </a:lnTo>
                  <a:lnTo>
                    <a:pt x="805294" y="1234922"/>
                  </a:lnTo>
                  <a:lnTo>
                    <a:pt x="770928" y="1271676"/>
                  </a:lnTo>
                  <a:lnTo>
                    <a:pt x="737095" y="1308849"/>
                  </a:lnTo>
                  <a:lnTo>
                    <a:pt x="703808" y="1346441"/>
                  </a:lnTo>
                  <a:lnTo>
                    <a:pt x="671068" y="1384414"/>
                  </a:lnTo>
                  <a:lnTo>
                    <a:pt x="638860" y="1422793"/>
                  </a:lnTo>
                  <a:lnTo>
                    <a:pt x="607212" y="1461566"/>
                  </a:lnTo>
                  <a:lnTo>
                    <a:pt x="576110" y="1500720"/>
                  </a:lnTo>
                  <a:lnTo>
                    <a:pt x="545553" y="1540256"/>
                  </a:lnTo>
                  <a:lnTo>
                    <a:pt x="515569" y="1580146"/>
                  </a:lnTo>
                  <a:lnTo>
                    <a:pt x="486130" y="1620418"/>
                  </a:lnTo>
                  <a:lnTo>
                    <a:pt x="457250" y="1661045"/>
                  </a:lnTo>
                  <a:lnTo>
                    <a:pt x="428929" y="1702015"/>
                  </a:lnTo>
                  <a:lnTo>
                    <a:pt x="401180" y="1743341"/>
                  </a:lnTo>
                  <a:lnTo>
                    <a:pt x="374002" y="1785010"/>
                  </a:lnTo>
                  <a:lnTo>
                    <a:pt x="347395" y="1827009"/>
                  </a:lnTo>
                  <a:lnTo>
                    <a:pt x="321360" y="1869325"/>
                  </a:lnTo>
                  <a:lnTo>
                    <a:pt x="295897" y="1911972"/>
                  </a:lnTo>
                  <a:lnTo>
                    <a:pt x="271005" y="1954936"/>
                  </a:lnTo>
                  <a:lnTo>
                    <a:pt x="246710" y="1998218"/>
                  </a:lnTo>
                  <a:lnTo>
                    <a:pt x="222986" y="2041791"/>
                  </a:lnTo>
                  <a:lnTo>
                    <a:pt x="199847" y="2085657"/>
                  </a:lnTo>
                  <a:lnTo>
                    <a:pt x="177304" y="2129828"/>
                  </a:lnTo>
                  <a:lnTo>
                    <a:pt x="155346" y="2174265"/>
                  </a:lnTo>
                  <a:lnTo>
                    <a:pt x="133985" y="2218994"/>
                  </a:lnTo>
                  <a:lnTo>
                    <a:pt x="113220" y="2263991"/>
                  </a:lnTo>
                  <a:lnTo>
                    <a:pt x="93052" y="2309253"/>
                  </a:lnTo>
                  <a:lnTo>
                    <a:pt x="73494" y="2354783"/>
                  </a:lnTo>
                  <a:lnTo>
                    <a:pt x="54533" y="2400554"/>
                  </a:lnTo>
                  <a:lnTo>
                    <a:pt x="36169" y="2446591"/>
                  </a:lnTo>
                  <a:lnTo>
                    <a:pt x="18427" y="2492857"/>
                  </a:lnTo>
                  <a:lnTo>
                    <a:pt x="1295" y="2539352"/>
                  </a:lnTo>
                  <a:lnTo>
                    <a:pt x="0" y="2543010"/>
                  </a:lnTo>
                  <a:lnTo>
                    <a:pt x="732142" y="3810711"/>
                  </a:lnTo>
                  <a:lnTo>
                    <a:pt x="3523653" y="3810711"/>
                  </a:lnTo>
                  <a:lnTo>
                    <a:pt x="3523653" y="65811"/>
                  </a:lnTo>
                  <a:close/>
                </a:path>
                <a:path w="5128259" h="3811270">
                  <a:moveTo>
                    <a:pt x="5128120" y="463194"/>
                  </a:moveTo>
                  <a:lnTo>
                    <a:pt x="5125732" y="415836"/>
                  </a:lnTo>
                  <a:lnTo>
                    <a:pt x="5118709" y="369836"/>
                  </a:lnTo>
                  <a:lnTo>
                    <a:pt x="5107292" y="325450"/>
                  </a:lnTo>
                  <a:lnTo>
                    <a:pt x="5091722" y="282892"/>
                  </a:lnTo>
                  <a:lnTo>
                    <a:pt x="5072215" y="242404"/>
                  </a:lnTo>
                  <a:lnTo>
                    <a:pt x="5049012" y="204216"/>
                  </a:lnTo>
                  <a:lnTo>
                    <a:pt x="5022342" y="168554"/>
                  </a:lnTo>
                  <a:lnTo>
                    <a:pt x="4992446" y="135661"/>
                  </a:lnTo>
                  <a:lnTo>
                    <a:pt x="4959553" y="105765"/>
                  </a:lnTo>
                  <a:lnTo>
                    <a:pt x="4923891" y="79095"/>
                  </a:lnTo>
                  <a:lnTo>
                    <a:pt x="4885702" y="55892"/>
                  </a:lnTo>
                  <a:lnTo>
                    <a:pt x="4845215" y="36398"/>
                  </a:lnTo>
                  <a:lnTo>
                    <a:pt x="4802657" y="20815"/>
                  </a:lnTo>
                  <a:lnTo>
                    <a:pt x="4758271" y="9410"/>
                  </a:lnTo>
                  <a:lnTo>
                    <a:pt x="4712284" y="2387"/>
                  </a:lnTo>
                  <a:lnTo>
                    <a:pt x="4664926" y="0"/>
                  </a:lnTo>
                  <a:lnTo>
                    <a:pt x="4617555" y="2387"/>
                  </a:lnTo>
                  <a:lnTo>
                    <a:pt x="4571568" y="9410"/>
                  </a:lnTo>
                  <a:lnTo>
                    <a:pt x="4527169" y="20815"/>
                  </a:lnTo>
                  <a:lnTo>
                    <a:pt x="4484611" y="36398"/>
                  </a:lnTo>
                  <a:lnTo>
                    <a:pt x="4444123" y="55892"/>
                  </a:lnTo>
                  <a:lnTo>
                    <a:pt x="4405935" y="79095"/>
                  </a:lnTo>
                  <a:lnTo>
                    <a:pt x="4370273" y="105765"/>
                  </a:lnTo>
                  <a:lnTo>
                    <a:pt x="4337380" y="135661"/>
                  </a:lnTo>
                  <a:lnTo>
                    <a:pt x="4307484" y="168554"/>
                  </a:lnTo>
                  <a:lnTo>
                    <a:pt x="4280814" y="204216"/>
                  </a:lnTo>
                  <a:lnTo>
                    <a:pt x="4257611" y="242404"/>
                  </a:lnTo>
                  <a:lnTo>
                    <a:pt x="4238104" y="282892"/>
                  </a:lnTo>
                  <a:lnTo>
                    <a:pt x="4222534" y="325450"/>
                  </a:lnTo>
                  <a:lnTo>
                    <a:pt x="4211117" y="369836"/>
                  </a:lnTo>
                  <a:lnTo>
                    <a:pt x="4204106" y="415836"/>
                  </a:lnTo>
                  <a:lnTo>
                    <a:pt x="4201706" y="463194"/>
                  </a:lnTo>
                  <a:lnTo>
                    <a:pt x="4204106" y="510552"/>
                  </a:lnTo>
                  <a:lnTo>
                    <a:pt x="4211117" y="556552"/>
                  </a:lnTo>
                  <a:lnTo>
                    <a:pt x="4222534" y="600938"/>
                  </a:lnTo>
                  <a:lnTo>
                    <a:pt x="4238104" y="643496"/>
                  </a:lnTo>
                  <a:lnTo>
                    <a:pt x="4257611" y="683983"/>
                  </a:lnTo>
                  <a:lnTo>
                    <a:pt x="4280814" y="722172"/>
                  </a:lnTo>
                  <a:lnTo>
                    <a:pt x="4307484" y="757834"/>
                  </a:lnTo>
                  <a:lnTo>
                    <a:pt x="4337380" y="790727"/>
                  </a:lnTo>
                  <a:lnTo>
                    <a:pt x="4370273" y="820623"/>
                  </a:lnTo>
                  <a:lnTo>
                    <a:pt x="4405935" y="847293"/>
                  </a:lnTo>
                  <a:lnTo>
                    <a:pt x="4444123" y="870496"/>
                  </a:lnTo>
                  <a:lnTo>
                    <a:pt x="4484611" y="889990"/>
                  </a:lnTo>
                  <a:lnTo>
                    <a:pt x="4527169" y="905573"/>
                  </a:lnTo>
                  <a:lnTo>
                    <a:pt x="4571568" y="916990"/>
                  </a:lnTo>
                  <a:lnTo>
                    <a:pt x="4617555" y="924001"/>
                  </a:lnTo>
                  <a:lnTo>
                    <a:pt x="4664926" y="926401"/>
                  </a:lnTo>
                  <a:lnTo>
                    <a:pt x="4712284" y="924001"/>
                  </a:lnTo>
                  <a:lnTo>
                    <a:pt x="4758271" y="916990"/>
                  </a:lnTo>
                  <a:lnTo>
                    <a:pt x="4802657" y="905573"/>
                  </a:lnTo>
                  <a:lnTo>
                    <a:pt x="4845215" y="889990"/>
                  </a:lnTo>
                  <a:lnTo>
                    <a:pt x="4885702" y="870496"/>
                  </a:lnTo>
                  <a:lnTo>
                    <a:pt x="4923891" y="847293"/>
                  </a:lnTo>
                  <a:lnTo>
                    <a:pt x="4959553" y="820623"/>
                  </a:lnTo>
                  <a:lnTo>
                    <a:pt x="4992446" y="790727"/>
                  </a:lnTo>
                  <a:lnTo>
                    <a:pt x="5022342" y="757834"/>
                  </a:lnTo>
                  <a:lnTo>
                    <a:pt x="5049012" y="722172"/>
                  </a:lnTo>
                  <a:lnTo>
                    <a:pt x="5072215" y="683983"/>
                  </a:lnTo>
                  <a:lnTo>
                    <a:pt x="5091722" y="643496"/>
                  </a:lnTo>
                  <a:lnTo>
                    <a:pt x="5107292" y="600938"/>
                  </a:lnTo>
                  <a:lnTo>
                    <a:pt x="5118709" y="556552"/>
                  </a:lnTo>
                  <a:lnTo>
                    <a:pt x="5125732" y="510552"/>
                  </a:lnTo>
                  <a:lnTo>
                    <a:pt x="5128120" y="463194"/>
                  </a:lnTo>
                  <a:close/>
                </a:path>
              </a:pathLst>
            </a:custGeom>
            <a:solidFill>
              <a:srgbClr val="0F008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75158" y="1922963"/>
              <a:ext cx="7267928" cy="748030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818979" y="3479146"/>
              <a:ext cx="4358640" cy="4358640"/>
            </a:xfrm>
            <a:custGeom>
              <a:avLst/>
              <a:gdLst/>
              <a:ahLst/>
              <a:cxnLst/>
              <a:rect l="l" t="t" r="r" b="b"/>
              <a:pathLst>
                <a:path w="4358640" h="4358640">
                  <a:moveTo>
                    <a:pt x="2179221" y="0"/>
                  </a:moveTo>
                  <a:lnTo>
                    <a:pt x="2131202" y="518"/>
                  </a:lnTo>
                  <a:lnTo>
                    <a:pt x="2083437" y="2067"/>
                  </a:lnTo>
                  <a:lnTo>
                    <a:pt x="2035936" y="4635"/>
                  </a:lnTo>
                  <a:lnTo>
                    <a:pt x="1988710" y="8212"/>
                  </a:lnTo>
                  <a:lnTo>
                    <a:pt x="1941770" y="12787"/>
                  </a:lnTo>
                  <a:lnTo>
                    <a:pt x="1895126" y="18350"/>
                  </a:lnTo>
                  <a:lnTo>
                    <a:pt x="1848789" y="24889"/>
                  </a:lnTo>
                  <a:lnTo>
                    <a:pt x="1802770" y="32395"/>
                  </a:lnTo>
                  <a:lnTo>
                    <a:pt x="1757078" y="40857"/>
                  </a:lnTo>
                  <a:lnTo>
                    <a:pt x="1711726" y="50263"/>
                  </a:lnTo>
                  <a:lnTo>
                    <a:pt x="1666723" y="60604"/>
                  </a:lnTo>
                  <a:lnTo>
                    <a:pt x="1622079" y="71869"/>
                  </a:lnTo>
                  <a:lnTo>
                    <a:pt x="1577807" y="84046"/>
                  </a:lnTo>
                  <a:lnTo>
                    <a:pt x="1533916" y="97126"/>
                  </a:lnTo>
                  <a:lnTo>
                    <a:pt x="1490417" y="111098"/>
                  </a:lnTo>
                  <a:lnTo>
                    <a:pt x="1447320" y="125952"/>
                  </a:lnTo>
                  <a:lnTo>
                    <a:pt x="1404637" y="141675"/>
                  </a:lnTo>
                  <a:lnTo>
                    <a:pt x="1362378" y="158259"/>
                  </a:lnTo>
                  <a:lnTo>
                    <a:pt x="1320553" y="175692"/>
                  </a:lnTo>
                  <a:lnTo>
                    <a:pt x="1279173" y="193963"/>
                  </a:lnTo>
                  <a:lnTo>
                    <a:pt x="1238249" y="213063"/>
                  </a:lnTo>
                  <a:lnTo>
                    <a:pt x="1197792" y="232980"/>
                  </a:lnTo>
                  <a:lnTo>
                    <a:pt x="1157812" y="253704"/>
                  </a:lnTo>
                  <a:lnTo>
                    <a:pt x="1118319" y="275224"/>
                  </a:lnTo>
                  <a:lnTo>
                    <a:pt x="1079324" y="297529"/>
                  </a:lnTo>
                  <a:lnTo>
                    <a:pt x="1040839" y="320609"/>
                  </a:lnTo>
                  <a:lnTo>
                    <a:pt x="1002873" y="344453"/>
                  </a:lnTo>
                  <a:lnTo>
                    <a:pt x="965437" y="369051"/>
                  </a:lnTo>
                  <a:lnTo>
                    <a:pt x="928543" y="394392"/>
                  </a:lnTo>
                  <a:lnTo>
                    <a:pt x="892199" y="420465"/>
                  </a:lnTo>
                  <a:lnTo>
                    <a:pt x="856418" y="447260"/>
                  </a:lnTo>
                  <a:lnTo>
                    <a:pt x="821210" y="474766"/>
                  </a:lnTo>
                  <a:lnTo>
                    <a:pt x="786585" y="502972"/>
                  </a:lnTo>
                  <a:lnTo>
                    <a:pt x="752554" y="531868"/>
                  </a:lnTo>
                  <a:lnTo>
                    <a:pt x="719128" y="561443"/>
                  </a:lnTo>
                  <a:lnTo>
                    <a:pt x="686317" y="591687"/>
                  </a:lnTo>
                  <a:lnTo>
                    <a:pt x="654132" y="622588"/>
                  </a:lnTo>
                  <a:lnTo>
                    <a:pt x="622583" y="654137"/>
                  </a:lnTo>
                  <a:lnTo>
                    <a:pt x="591682" y="686322"/>
                  </a:lnTo>
                  <a:lnTo>
                    <a:pt x="561439" y="719133"/>
                  </a:lnTo>
                  <a:lnTo>
                    <a:pt x="531864" y="752560"/>
                  </a:lnTo>
                  <a:lnTo>
                    <a:pt x="502968" y="786591"/>
                  </a:lnTo>
                  <a:lnTo>
                    <a:pt x="474762" y="821216"/>
                  </a:lnTo>
                  <a:lnTo>
                    <a:pt x="447256" y="856425"/>
                  </a:lnTo>
                  <a:lnTo>
                    <a:pt x="420462" y="892206"/>
                  </a:lnTo>
                  <a:lnTo>
                    <a:pt x="394389" y="928550"/>
                  </a:lnTo>
                  <a:lnTo>
                    <a:pt x="369048" y="965445"/>
                  </a:lnTo>
                  <a:lnTo>
                    <a:pt x="344450" y="1002880"/>
                  </a:lnTo>
                  <a:lnTo>
                    <a:pt x="320606" y="1040847"/>
                  </a:lnTo>
                  <a:lnTo>
                    <a:pt x="297526" y="1079332"/>
                  </a:lnTo>
                  <a:lnTo>
                    <a:pt x="275221" y="1118327"/>
                  </a:lnTo>
                  <a:lnTo>
                    <a:pt x="253701" y="1157820"/>
                  </a:lnTo>
                  <a:lnTo>
                    <a:pt x="232978" y="1197800"/>
                  </a:lnTo>
                  <a:lnTo>
                    <a:pt x="213061" y="1238258"/>
                  </a:lnTo>
                  <a:lnTo>
                    <a:pt x="193962" y="1279182"/>
                  </a:lnTo>
                  <a:lnTo>
                    <a:pt x="175690" y="1320562"/>
                  </a:lnTo>
                  <a:lnTo>
                    <a:pt x="158257" y="1362387"/>
                  </a:lnTo>
                  <a:lnTo>
                    <a:pt x="141674" y="1404646"/>
                  </a:lnTo>
                  <a:lnTo>
                    <a:pt x="125950" y="1447330"/>
                  </a:lnTo>
                  <a:lnTo>
                    <a:pt x="111097" y="1490426"/>
                  </a:lnTo>
                  <a:lnTo>
                    <a:pt x="97125" y="1533926"/>
                  </a:lnTo>
                  <a:lnTo>
                    <a:pt x="84045" y="1577817"/>
                  </a:lnTo>
                  <a:lnTo>
                    <a:pt x="71868" y="1622089"/>
                  </a:lnTo>
                  <a:lnTo>
                    <a:pt x="60603" y="1666732"/>
                  </a:lnTo>
                  <a:lnTo>
                    <a:pt x="50263" y="1711736"/>
                  </a:lnTo>
                  <a:lnTo>
                    <a:pt x="40856" y="1757088"/>
                  </a:lnTo>
                  <a:lnTo>
                    <a:pt x="32395" y="1802780"/>
                  </a:lnTo>
                  <a:lnTo>
                    <a:pt x="24889" y="1848799"/>
                  </a:lnTo>
                  <a:lnTo>
                    <a:pt x="18349" y="1895137"/>
                  </a:lnTo>
                  <a:lnTo>
                    <a:pt x="12787" y="1941781"/>
                  </a:lnTo>
                  <a:lnTo>
                    <a:pt x="8212" y="1988721"/>
                  </a:lnTo>
                  <a:lnTo>
                    <a:pt x="4635" y="2035947"/>
                  </a:lnTo>
                  <a:lnTo>
                    <a:pt x="2067" y="2083447"/>
                  </a:lnTo>
                  <a:lnTo>
                    <a:pt x="518" y="2131213"/>
                  </a:lnTo>
                  <a:lnTo>
                    <a:pt x="0" y="2179232"/>
                  </a:lnTo>
                  <a:lnTo>
                    <a:pt x="518" y="2227250"/>
                  </a:lnTo>
                  <a:lnTo>
                    <a:pt x="2067" y="2275016"/>
                  </a:lnTo>
                  <a:lnTo>
                    <a:pt x="4635" y="2322516"/>
                  </a:lnTo>
                  <a:lnTo>
                    <a:pt x="8212" y="2369742"/>
                  </a:lnTo>
                  <a:lnTo>
                    <a:pt x="12787" y="2416683"/>
                  </a:lnTo>
                  <a:lnTo>
                    <a:pt x="18349" y="2463327"/>
                  </a:lnTo>
                  <a:lnTo>
                    <a:pt x="24889" y="2509664"/>
                  </a:lnTo>
                  <a:lnTo>
                    <a:pt x="32395" y="2555683"/>
                  </a:lnTo>
                  <a:lnTo>
                    <a:pt x="40856" y="2601375"/>
                  </a:lnTo>
                  <a:lnTo>
                    <a:pt x="50263" y="2646728"/>
                  </a:lnTo>
                  <a:lnTo>
                    <a:pt x="60603" y="2691731"/>
                  </a:lnTo>
                  <a:lnTo>
                    <a:pt x="71868" y="2736374"/>
                  </a:lnTo>
                  <a:lnTo>
                    <a:pt x="84045" y="2780646"/>
                  </a:lnTo>
                  <a:lnTo>
                    <a:pt x="97125" y="2824538"/>
                  </a:lnTo>
                  <a:lnTo>
                    <a:pt x="111097" y="2868037"/>
                  </a:lnTo>
                  <a:lnTo>
                    <a:pt x="125950" y="2911133"/>
                  </a:lnTo>
                  <a:lnTo>
                    <a:pt x="141674" y="2953817"/>
                  </a:lnTo>
                  <a:lnTo>
                    <a:pt x="158257" y="2996076"/>
                  </a:lnTo>
                  <a:lnTo>
                    <a:pt x="175690" y="3037901"/>
                  </a:lnTo>
                  <a:lnTo>
                    <a:pt x="193962" y="3079281"/>
                  </a:lnTo>
                  <a:lnTo>
                    <a:pt x="213061" y="3120205"/>
                  </a:lnTo>
                  <a:lnTo>
                    <a:pt x="232978" y="3160663"/>
                  </a:lnTo>
                  <a:lnTo>
                    <a:pt x="253701" y="3200643"/>
                  </a:lnTo>
                  <a:lnTo>
                    <a:pt x="275221" y="3240136"/>
                  </a:lnTo>
                  <a:lnTo>
                    <a:pt x="297526" y="3279131"/>
                  </a:lnTo>
                  <a:lnTo>
                    <a:pt x="320606" y="3317617"/>
                  </a:lnTo>
                  <a:lnTo>
                    <a:pt x="344450" y="3355583"/>
                  </a:lnTo>
                  <a:lnTo>
                    <a:pt x="369048" y="3393019"/>
                  </a:lnTo>
                  <a:lnTo>
                    <a:pt x="394389" y="3429914"/>
                  </a:lnTo>
                  <a:lnTo>
                    <a:pt x="420462" y="3466257"/>
                  </a:lnTo>
                  <a:lnTo>
                    <a:pt x="447256" y="3502038"/>
                  </a:lnTo>
                  <a:lnTo>
                    <a:pt x="474762" y="3537247"/>
                  </a:lnTo>
                  <a:lnTo>
                    <a:pt x="502968" y="3571872"/>
                  </a:lnTo>
                  <a:lnTo>
                    <a:pt x="531864" y="3605903"/>
                  </a:lnTo>
                  <a:lnTo>
                    <a:pt x="561439" y="3639330"/>
                  </a:lnTo>
                  <a:lnTo>
                    <a:pt x="591682" y="3672141"/>
                  </a:lnTo>
                  <a:lnTo>
                    <a:pt x="622583" y="3704326"/>
                  </a:lnTo>
                  <a:lnTo>
                    <a:pt x="654132" y="3735875"/>
                  </a:lnTo>
                  <a:lnTo>
                    <a:pt x="686317" y="3766776"/>
                  </a:lnTo>
                  <a:lnTo>
                    <a:pt x="719128" y="3797020"/>
                  </a:lnTo>
                  <a:lnTo>
                    <a:pt x="752554" y="3826595"/>
                  </a:lnTo>
                  <a:lnTo>
                    <a:pt x="786585" y="3855491"/>
                  </a:lnTo>
                  <a:lnTo>
                    <a:pt x="821210" y="3883697"/>
                  </a:lnTo>
                  <a:lnTo>
                    <a:pt x="856418" y="3911203"/>
                  </a:lnTo>
                  <a:lnTo>
                    <a:pt x="892199" y="3937998"/>
                  </a:lnTo>
                  <a:lnTo>
                    <a:pt x="928543" y="3964071"/>
                  </a:lnTo>
                  <a:lnTo>
                    <a:pt x="965437" y="3989412"/>
                  </a:lnTo>
                  <a:lnTo>
                    <a:pt x="1002873" y="4014010"/>
                  </a:lnTo>
                  <a:lnTo>
                    <a:pt x="1040839" y="4037854"/>
                  </a:lnTo>
                  <a:lnTo>
                    <a:pt x="1079324" y="4060934"/>
                  </a:lnTo>
                  <a:lnTo>
                    <a:pt x="1118319" y="4083240"/>
                  </a:lnTo>
                  <a:lnTo>
                    <a:pt x="1157812" y="4104759"/>
                  </a:lnTo>
                  <a:lnTo>
                    <a:pt x="1197792" y="4125483"/>
                  </a:lnTo>
                  <a:lnTo>
                    <a:pt x="1238249" y="4145400"/>
                  </a:lnTo>
                  <a:lnTo>
                    <a:pt x="1279173" y="4164500"/>
                  </a:lnTo>
                  <a:lnTo>
                    <a:pt x="1320553" y="4182771"/>
                  </a:lnTo>
                  <a:lnTo>
                    <a:pt x="1362378" y="4200204"/>
                  </a:lnTo>
                  <a:lnTo>
                    <a:pt x="1404637" y="4216788"/>
                  </a:lnTo>
                  <a:lnTo>
                    <a:pt x="1447320" y="4232512"/>
                  </a:lnTo>
                  <a:lnTo>
                    <a:pt x="1490417" y="4247365"/>
                  </a:lnTo>
                  <a:lnTo>
                    <a:pt x="1533916" y="4261337"/>
                  </a:lnTo>
                  <a:lnTo>
                    <a:pt x="1577807" y="4274417"/>
                  </a:lnTo>
                  <a:lnTo>
                    <a:pt x="1622079" y="4286595"/>
                  </a:lnTo>
                  <a:lnTo>
                    <a:pt x="1666723" y="4297859"/>
                  </a:lnTo>
                  <a:lnTo>
                    <a:pt x="1711726" y="4308200"/>
                  </a:lnTo>
                  <a:lnTo>
                    <a:pt x="1757078" y="4317607"/>
                  </a:lnTo>
                  <a:lnTo>
                    <a:pt x="1802770" y="4326068"/>
                  </a:lnTo>
                  <a:lnTo>
                    <a:pt x="1848789" y="4333574"/>
                  </a:lnTo>
                  <a:lnTo>
                    <a:pt x="1895126" y="4340114"/>
                  </a:lnTo>
                  <a:lnTo>
                    <a:pt x="1941770" y="4345676"/>
                  </a:lnTo>
                  <a:lnTo>
                    <a:pt x="1988710" y="4350251"/>
                  </a:lnTo>
                  <a:lnTo>
                    <a:pt x="2035936" y="4353828"/>
                  </a:lnTo>
                  <a:lnTo>
                    <a:pt x="2083437" y="4356396"/>
                  </a:lnTo>
                  <a:lnTo>
                    <a:pt x="2131202" y="4357945"/>
                  </a:lnTo>
                  <a:lnTo>
                    <a:pt x="2179221" y="4358464"/>
                  </a:lnTo>
                  <a:lnTo>
                    <a:pt x="2227240" y="4357945"/>
                  </a:lnTo>
                  <a:lnTo>
                    <a:pt x="2275005" y="4356396"/>
                  </a:lnTo>
                  <a:lnTo>
                    <a:pt x="2322506" y="4353828"/>
                  </a:lnTo>
                  <a:lnTo>
                    <a:pt x="2369732" y="4350251"/>
                  </a:lnTo>
                  <a:lnTo>
                    <a:pt x="2416672" y="4345676"/>
                  </a:lnTo>
                  <a:lnTo>
                    <a:pt x="2463316" y="4340114"/>
                  </a:lnTo>
                  <a:lnTo>
                    <a:pt x="2509653" y="4333574"/>
                  </a:lnTo>
                  <a:lnTo>
                    <a:pt x="2555673" y="4326068"/>
                  </a:lnTo>
                  <a:lnTo>
                    <a:pt x="2601364" y="4317607"/>
                  </a:lnTo>
                  <a:lnTo>
                    <a:pt x="2646717" y="4308200"/>
                  </a:lnTo>
                  <a:lnTo>
                    <a:pt x="2691720" y="4297859"/>
                  </a:lnTo>
                  <a:lnTo>
                    <a:pt x="2736363" y="4286595"/>
                  </a:lnTo>
                  <a:lnTo>
                    <a:pt x="2780636" y="4274417"/>
                  </a:lnTo>
                  <a:lnTo>
                    <a:pt x="2824527" y="4261337"/>
                  </a:lnTo>
                  <a:lnTo>
                    <a:pt x="2868026" y="4247365"/>
                  </a:lnTo>
                  <a:lnTo>
                    <a:pt x="2911123" y="4232512"/>
                  </a:lnTo>
                  <a:lnTo>
                    <a:pt x="2953806" y="4216788"/>
                  </a:lnTo>
                  <a:lnTo>
                    <a:pt x="2996066" y="4200204"/>
                  </a:lnTo>
                  <a:lnTo>
                    <a:pt x="3037891" y="4182771"/>
                  </a:lnTo>
                  <a:lnTo>
                    <a:pt x="3079271" y="4164500"/>
                  </a:lnTo>
                  <a:lnTo>
                    <a:pt x="3120195" y="4145400"/>
                  </a:lnTo>
                  <a:lnTo>
                    <a:pt x="3160652" y="4125483"/>
                  </a:lnTo>
                  <a:lnTo>
                    <a:pt x="3200633" y="4104759"/>
                  </a:lnTo>
                  <a:lnTo>
                    <a:pt x="3240126" y="4083240"/>
                  </a:lnTo>
                  <a:lnTo>
                    <a:pt x="3279121" y="4060934"/>
                  </a:lnTo>
                  <a:lnTo>
                    <a:pt x="3317606" y="4037854"/>
                  </a:lnTo>
                  <a:lnTo>
                    <a:pt x="3355572" y="4014010"/>
                  </a:lnTo>
                  <a:lnTo>
                    <a:pt x="3393008" y="3989412"/>
                  </a:lnTo>
                  <a:lnTo>
                    <a:pt x="3429903" y="3964071"/>
                  </a:lnTo>
                  <a:lnTo>
                    <a:pt x="3466247" y="3937998"/>
                  </a:lnTo>
                  <a:lnTo>
                    <a:pt x="3502028" y="3911203"/>
                  </a:lnTo>
                  <a:lnTo>
                    <a:pt x="3537236" y="3883697"/>
                  </a:lnTo>
                  <a:lnTo>
                    <a:pt x="3571862" y="3855491"/>
                  </a:lnTo>
                  <a:lnTo>
                    <a:pt x="3605893" y="3826595"/>
                  </a:lnTo>
                  <a:lnTo>
                    <a:pt x="3639319" y="3797020"/>
                  </a:lnTo>
                  <a:lnTo>
                    <a:pt x="3672130" y="3766776"/>
                  </a:lnTo>
                  <a:lnTo>
                    <a:pt x="3704316" y="3735875"/>
                  </a:lnTo>
                  <a:lnTo>
                    <a:pt x="3735864" y="3704326"/>
                  </a:lnTo>
                  <a:lnTo>
                    <a:pt x="3766766" y="3672141"/>
                  </a:lnTo>
                  <a:lnTo>
                    <a:pt x="3797009" y="3639330"/>
                  </a:lnTo>
                  <a:lnTo>
                    <a:pt x="3826584" y="3605903"/>
                  </a:lnTo>
                  <a:lnTo>
                    <a:pt x="3855480" y="3571872"/>
                  </a:lnTo>
                  <a:lnTo>
                    <a:pt x="3883687" y="3537247"/>
                  </a:lnTo>
                  <a:lnTo>
                    <a:pt x="3911193" y="3502038"/>
                  </a:lnTo>
                  <a:lnTo>
                    <a:pt x="3937987" y="3466257"/>
                  </a:lnTo>
                  <a:lnTo>
                    <a:pt x="3964060" y="3429914"/>
                  </a:lnTo>
                  <a:lnTo>
                    <a:pt x="3989401" y="3393019"/>
                  </a:lnTo>
                  <a:lnTo>
                    <a:pt x="4013999" y="3355583"/>
                  </a:lnTo>
                  <a:lnTo>
                    <a:pt x="4037844" y="3317617"/>
                  </a:lnTo>
                  <a:lnTo>
                    <a:pt x="4060924" y="3279131"/>
                  </a:lnTo>
                  <a:lnTo>
                    <a:pt x="4083229" y="3240136"/>
                  </a:lnTo>
                  <a:lnTo>
                    <a:pt x="4104749" y="3200643"/>
                  </a:lnTo>
                  <a:lnTo>
                    <a:pt x="4125473" y="3160663"/>
                  </a:lnTo>
                  <a:lnTo>
                    <a:pt x="4145390" y="3120205"/>
                  </a:lnTo>
                  <a:lnTo>
                    <a:pt x="4164489" y="3079281"/>
                  </a:lnTo>
                  <a:lnTo>
                    <a:pt x="4182761" y="3037901"/>
                  </a:lnTo>
                  <a:lnTo>
                    <a:pt x="4200194" y="2996076"/>
                  </a:lnTo>
                  <a:lnTo>
                    <a:pt x="4216777" y="2953817"/>
                  </a:lnTo>
                  <a:lnTo>
                    <a:pt x="4232501" y="2911133"/>
                  </a:lnTo>
                  <a:lnTo>
                    <a:pt x="4247354" y="2868037"/>
                  </a:lnTo>
                  <a:lnTo>
                    <a:pt x="4261326" y="2824538"/>
                  </a:lnTo>
                  <a:lnTo>
                    <a:pt x="4274406" y="2780646"/>
                  </a:lnTo>
                  <a:lnTo>
                    <a:pt x="4286584" y="2736374"/>
                  </a:lnTo>
                  <a:lnTo>
                    <a:pt x="4297849" y="2691731"/>
                  </a:lnTo>
                  <a:lnTo>
                    <a:pt x="4308190" y="2646728"/>
                  </a:lnTo>
                  <a:lnTo>
                    <a:pt x="4317596" y="2601375"/>
                  </a:lnTo>
                  <a:lnTo>
                    <a:pt x="4326058" y="2555683"/>
                  </a:lnTo>
                  <a:lnTo>
                    <a:pt x="4333563" y="2509664"/>
                  </a:lnTo>
                  <a:lnTo>
                    <a:pt x="4340103" y="2463327"/>
                  </a:lnTo>
                  <a:lnTo>
                    <a:pt x="4345666" y="2416683"/>
                  </a:lnTo>
                  <a:lnTo>
                    <a:pt x="4350241" y="2369742"/>
                  </a:lnTo>
                  <a:lnTo>
                    <a:pt x="4353818" y="2322516"/>
                  </a:lnTo>
                  <a:lnTo>
                    <a:pt x="4356386" y="2275016"/>
                  </a:lnTo>
                  <a:lnTo>
                    <a:pt x="4357935" y="2227250"/>
                  </a:lnTo>
                  <a:lnTo>
                    <a:pt x="4358453" y="2179232"/>
                  </a:lnTo>
                  <a:lnTo>
                    <a:pt x="4357935" y="2131213"/>
                  </a:lnTo>
                  <a:lnTo>
                    <a:pt x="4356386" y="2083447"/>
                  </a:lnTo>
                  <a:lnTo>
                    <a:pt x="4353818" y="2035947"/>
                  </a:lnTo>
                  <a:lnTo>
                    <a:pt x="4350241" y="1988721"/>
                  </a:lnTo>
                  <a:lnTo>
                    <a:pt x="4345666" y="1941781"/>
                  </a:lnTo>
                  <a:lnTo>
                    <a:pt x="4340103" y="1895137"/>
                  </a:lnTo>
                  <a:lnTo>
                    <a:pt x="4333563" y="1848799"/>
                  </a:lnTo>
                  <a:lnTo>
                    <a:pt x="4326058" y="1802780"/>
                  </a:lnTo>
                  <a:lnTo>
                    <a:pt x="4317596" y="1757088"/>
                  </a:lnTo>
                  <a:lnTo>
                    <a:pt x="4308190" y="1711736"/>
                  </a:lnTo>
                  <a:lnTo>
                    <a:pt x="4297849" y="1666732"/>
                  </a:lnTo>
                  <a:lnTo>
                    <a:pt x="4286584" y="1622089"/>
                  </a:lnTo>
                  <a:lnTo>
                    <a:pt x="4274406" y="1577817"/>
                  </a:lnTo>
                  <a:lnTo>
                    <a:pt x="4261326" y="1533926"/>
                  </a:lnTo>
                  <a:lnTo>
                    <a:pt x="4247354" y="1490426"/>
                  </a:lnTo>
                  <a:lnTo>
                    <a:pt x="4232501" y="1447330"/>
                  </a:lnTo>
                  <a:lnTo>
                    <a:pt x="4216777" y="1404646"/>
                  </a:lnTo>
                  <a:lnTo>
                    <a:pt x="4200194" y="1362387"/>
                  </a:lnTo>
                  <a:lnTo>
                    <a:pt x="4182761" y="1320562"/>
                  </a:lnTo>
                  <a:lnTo>
                    <a:pt x="4164489" y="1279182"/>
                  </a:lnTo>
                  <a:lnTo>
                    <a:pt x="4145390" y="1238258"/>
                  </a:lnTo>
                  <a:lnTo>
                    <a:pt x="4125473" y="1197800"/>
                  </a:lnTo>
                  <a:lnTo>
                    <a:pt x="4104749" y="1157820"/>
                  </a:lnTo>
                  <a:lnTo>
                    <a:pt x="4083229" y="1118327"/>
                  </a:lnTo>
                  <a:lnTo>
                    <a:pt x="4060924" y="1079332"/>
                  </a:lnTo>
                  <a:lnTo>
                    <a:pt x="4037844" y="1040847"/>
                  </a:lnTo>
                  <a:lnTo>
                    <a:pt x="4013999" y="1002880"/>
                  </a:lnTo>
                  <a:lnTo>
                    <a:pt x="3989401" y="965445"/>
                  </a:lnTo>
                  <a:lnTo>
                    <a:pt x="3964060" y="928550"/>
                  </a:lnTo>
                  <a:lnTo>
                    <a:pt x="3937987" y="892206"/>
                  </a:lnTo>
                  <a:lnTo>
                    <a:pt x="3911193" y="856425"/>
                  </a:lnTo>
                  <a:lnTo>
                    <a:pt x="3883687" y="821216"/>
                  </a:lnTo>
                  <a:lnTo>
                    <a:pt x="3855480" y="786591"/>
                  </a:lnTo>
                  <a:lnTo>
                    <a:pt x="3826584" y="752560"/>
                  </a:lnTo>
                  <a:lnTo>
                    <a:pt x="3797009" y="719133"/>
                  </a:lnTo>
                  <a:lnTo>
                    <a:pt x="3766766" y="686322"/>
                  </a:lnTo>
                  <a:lnTo>
                    <a:pt x="3735864" y="654137"/>
                  </a:lnTo>
                  <a:lnTo>
                    <a:pt x="3704316" y="622588"/>
                  </a:lnTo>
                  <a:lnTo>
                    <a:pt x="3672130" y="591687"/>
                  </a:lnTo>
                  <a:lnTo>
                    <a:pt x="3639319" y="561443"/>
                  </a:lnTo>
                  <a:lnTo>
                    <a:pt x="3605893" y="531868"/>
                  </a:lnTo>
                  <a:lnTo>
                    <a:pt x="3571862" y="502972"/>
                  </a:lnTo>
                  <a:lnTo>
                    <a:pt x="3537236" y="474766"/>
                  </a:lnTo>
                  <a:lnTo>
                    <a:pt x="3502028" y="447260"/>
                  </a:lnTo>
                  <a:lnTo>
                    <a:pt x="3466247" y="420465"/>
                  </a:lnTo>
                  <a:lnTo>
                    <a:pt x="3429903" y="394392"/>
                  </a:lnTo>
                  <a:lnTo>
                    <a:pt x="3393008" y="369051"/>
                  </a:lnTo>
                  <a:lnTo>
                    <a:pt x="3355572" y="344453"/>
                  </a:lnTo>
                  <a:lnTo>
                    <a:pt x="3317606" y="320609"/>
                  </a:lnTo>
                  <a:lnTo>
                    <a:pt x="3279121" y="297529"/>
                  </a:lnTo>
                  <a:lnTo>
                    <a:pt x="3240126" y="275224"/>
                  </a:lnTo>
                  <a:lnTo>
                    <a:pt x="3200633" y="253704"/>
                  </a:lnTo>
                  <a:lnTo>
                    <a:pt x="3160652" y="232980"/>
                  </a:lnTo>
                  <a:lnTo>
                    <a:pt x="3120195" y="213063"/>
                  </a:lnTo>
                  <a:lnTo>
                    <a:pt x="3079271" y="193963"/>
                  </a:lnTo>
                  <a:lnTo>
                    <a:pt x="3037891" y="175692"/>
                  </a:lnTo>
                  <a:lnTo>
                    <a:pt x="2996066" y="158259"/>
                  </a:lnTo>
                  <a:lnTo>
                    <a:pt x="2953806" y="141675"/>
                  </a:lnTo>
                  <a:lnTo>
                    <a:pt x="2911123" y="125952"/>
                  </a:lnTo>
                  <a:lnTo>
                    <a:pt x="2868026" y="111098"/>
                  </a:lnTo>
                  <a:lnTo>
                    <a:pt x="2824527" y="97126"/>
                  </a:lnTo>
                  <a:lnTo>
                    <a:pt x="2780636" y="84046"/>
                  </a:lnTo>
                  <a:lnTo>
                    <a:pt x="2736363" y="71869"/>
                  </a:lnTo>
                  <a:lnTo>
                    <a:pt x="2691720" y="60604"/>
                  </a:lnTo>
                  <a:lnTo>
                    <a:pt x="2646717" y="50263"/>
                  </a:lnTo>
                  <a:lnTo>
                    <a:pt x="2601364" y="40857"/>
                  </a:lnTo>
                  <a:lnTo>
                    <a:pt x="2555673" y="32395"/>
                  </a:lnTo>
                  <a:lnTo>
                    <a:pt x="2509653" y="24889"/>
                  </a:lnTo>
                  <a:lnTo>
                    <a:pt x="2463316" y="18350"/>
                  </a:lnTo>
                  <a:lnTo>
                    <a:pt x="2416672" y="12787"/>
                  </a:lnTo>
                  <a:lnTo>
                    <a:pt x="2369732" y="8212"/>
                  </a:lnTo>
                  <a:lnTo>
                    <a:pt x="2322506" y="4635"/>
                  </a:lnTo>
                  <a:lnTo>
                    <a:pt x="2275005" y="2067"/>
                  </a:lnTo>
                  <a:lnTo>
                    <a:pt x="2227240" y="518"/>
                  </a:lnTo>
                  <a:lnTo>
                    <a:pt x="2179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72712" y="454826"/>
              <a:ext cx="6700664" cy="10853729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3634181" y="2992803"/>
            <a:ext cx="2451706" cy="86146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316" marR="3081" algn="ctr">
              <a:lnSpc>
                <a:spcPct val="100299"/>
              </a:lnSpc>
              <a:spcBef>
                <a:spcPts val="58"/>
              </a:spcBef>
            </a:pPr>
            <a:r>
              <a:rPr sz="1850" b="1" dirty="0">
                <a:solidFill>
                  <a:srgbClr val="79385F"/>
                </a:solidFill>
                <a:latin typeface="Arial"/>
                <a:cs typeface="Arial"/>
              </a:rPr>
              <a:t>Gcell New </a:t>
            </a:r>
            <a:r>
              <a:rPr sz="1850" b="1" spc="-6" dirty="0">
                <a:solidFill>
                  <a:srgbClr val="79385F"/>
                </a:solidFill>
                <a:latin typeface="Arial"/>
                <a:cs typeface="Arial"/>
              </a:rPr>
              <a:t>Generation </a:t>
            </a:r>
            <a:r>
              <a:rPr sz="1850" b="1" dirty="0">
                <a:solidFill>
                  <a:srgbClr val="79385F"/>
                </a:solidFill>
                <a:latin typeface="Arial"/>
                <a:cs typeface="Arial"/>
              </a:rPr>
              <a:t>Device</a:t>
            </a:r>
            <a:r>
              <a:rPr sz="1850" b="1" spc="-15" dirty="0">
                <a:solidFill>
                  <a:srgbClr val="79385F"/>
                </a:solidFill>
                <a:latin typeface="Arial"/>
                <a:cs typeface="Arial"/>
              </a:rPr>
              <a:t> </a:t>
            </a:r>
            <a:r>
              <a:rPr sz="1850" b="1" spc="-6" dirty="0">
                <a:solidFill>
                  <a:srgbClr val="79385F"/>
                </a:solidFill>
                <a:latin typeface="Arial"/>
                <a:cs typeface="Arial"/>
              </a:rPr>
              <a:t>Technology Differences?</a:t>
            </a:r>
            <a:endParaRPr sz="1850" dirty="0">
              <a:solidFill>
                <a:srgbClr val="79385F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68493" y="1207627"/>
            <a:ext cx="330385" cy="350263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213" spc="-15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2213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64298" y="1691341"/>
            <a:ext cx="330385" cy="350263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213" spc="-1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213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677182" y="2473835"/>
            <a:ext cx="330385" cy="350263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213" spc="-15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2213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822465" y="3391985"/>
            <a:ext cx="330385" cy="350263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213" spc="-15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2213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61634" y="4265955"/>
            <a:ext cx="330385" cy="350263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213" spc="-15" dirty="0">
                <a:solidFill>
                  <a:srgbClr val="FFFFFF"/>
                </a:solidFill>
                <a:latin typeface="Arial"/>
                <a:cs typeface="Arial"/>
              </a:rPr>
              <a:t>05</a:t>
            </a:r>
            <a:endParaRPr sz="2213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41699" y="4977365"/>
            <a:ext cx="330385" cy="350263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213" spc="-15" dirty="0">
                <a:solidFill>
                  <a:srgbClr val="FFFFFF"/>
                </a:solidFill>
                <a:latin typeface="Arial"/>
                <a:cs typeface="Arial"/>
              </a:rPr>
              <a:t>06</a:t>
            </a:r>
            <a:endParaRPr sz="2213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086421" y="5351762"/>
            <a:ext cx="330385" cy="350263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213" spc="-15" dirty="0">
                <a:solidFill>
                  <a:srgbClr val="FFFFFF"/>
                </a:solidFill>
                <a:latin typeface="Arial"/>
                <a:cs typeface="Arial"/>
              </a:rPr>
              <a:t>07</a:t>
            </a:r>
            <a:endParaRPr sz="2213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28" y="0"/>
            <a:ext cx="2832920" cy="6857615"/>
            <a:chOff x="0" y="0"/>
            <a:chExt cx="4671695" cy="11308715"/>
          </a:xfrm>
        </p:grpSpPr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5468" y="4308057"/>
              <a:ext cx="1359840" cy="298719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1180519"/>
              <a:ext cx="4457042" cy="598043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06001" y="1594171"/>
              <a:ext cx="1965667" cy="182470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0" y="0"/>
              <a:ext cx="1761489" cy="11308715"/>
            </a:xfrm>
            <a:custGeom>
              <a:avLst/>
              <a:gdLst/>
              <a:ahLst/>
              <a:cxnLst/>
              <a:rect l="l" t="t" r="r" b="b"/>
              <a:pathLst>
                <a:path w="1761489" h="11308715">
                  <a:moveTo>
                    <a:pt x="176106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1066" y="11308556"/>
                  </a:lnTo>
                  <a:lnTo>
                    <a:pt x="1761066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9" name="object 49"/>
            <p:cNvSpPr/>
            <p:nvPr/>
          </p:nvSpPr>
          <p:spPr>
            <a:xfrm>
              <a:off x="307594" y="4911718"/>
              <a:ext cx="1146175" cy="1485265"/>
            </a:xfrm>
            <a:custGeom>
              <a:avLst/>
              <a:gdLst/>
              <a:ahLst/>
              <a:cxnLst/>
              <a:rect l="l" t="t" r="r" b="b"/>
              <a:pathLst>
                <a:path w="1146175" h="1485264">
                  <a:moveTo>
                    <a:pt x="384683" y="1354239"/>
                  </a:moveTo>
                  <a:lnTo>
                    <a:pt x="384505" y="1347050"/>
                  </a:lnTo>
                  <a:lnTo>
                    <a:pt x="382879" y="1332661"/>
                  </a:lnTo>
                  <a:lnTo>
                    <a:pt x="233273" y="1332661"/>
                  </a:lnTo>
                  <a:lnTo>
                    <a:pt x="222491" y="1375803"/>
                  </a:lnTo>
                  <a:lnTo>
                    <a:pt x="339001" y="1375803"/>
                  </a:lnTo>
                  <a:lnTo>
                    <a:pt x="335280" y="1386979"/>
                  </a:lnTo>
                  <a:lnTo>
                    <a:pt x="309486" y="1422361"/>
                  </a:lnTo>
                  <a:lnTo>
                    <a:pt x="270992" y="1440370"/>
                  </a:lnTo>
                  <a:lnTo>
                    <a:pt x="253784" y="1441983"/>
                  </a:lnTo>
                  <a:lnTo>
                    <a:pt x="245084" y="1441577"/>
                  </a:lnTo>
                  <a:lnTo>
                    <a:pt x="205320" y="1427505"/>
                  </a:lnTo>
                  <a:lnTo>
                    <a:pt x="176377" y="1395653"/>
                  </a:lnTo>
                  <a:lnTo>
                    <a:pt x="166039" y="1354239"/>
                  </a:lnTo>
                  <a:lnTo>
                    <a:pt x="166446" y="1345539"/>
                  </a:lnTo>
                  <a:lnTo>
                    <a:pt x="180822" y="1305775"/>
                  </a:lnTo>
                  <a:lnTo>
                    <a:pt x="212623" y="1276845"/>
                  </a:lnTo>
                  <a:lnTo>
                    <a:pt x="253784" y="1266494"/>
                  </a:lnTo>
                  <a:lnTo>
                    <a:pt x="262483" y="1266913"/>
                  </a:lnTo>
                  <a:lnTo>
                    <a:pt x="302552" y="1281277"/>
                  </a:lnTo>
                  <a:lnTo>
                    <a:pt x="315988" y="1292390"/>
                  </a:lnTo>
                  <a:lnTo>
                    <a:pt x="346202" y="1261808"/>
                  </a:lnTo>
                  <a:lnTo>
                    <a:pt x="304838" y="1233589"/>
                  </a:lnTo>
                  <a:lnTo>
                    <a:pt x="267220" y="1223987"/>
                  </a:lnTo>
                  <a:lnTo>
                    <a:pt x="253784" y="1223340"/>
                  </a:lnTo>
                  <a:lnTo>
                    <a:pt x="240487" y="1223987"/>
                  </a:lnTo>
                  <a:lnTo>
                    <a:pt x="202895" y="1233589"/>
                  </a:lnTo>
                  <a:lnTo>
                    <a:pt x="161175" y="1261630"/>
                  </a:lnTo>
                  <a:lnTo>
                    <a:pt x="133121" y="1303350"/>
                  </a:lnTo>
                  <a:lnTo>
                    <a:pt x="123520" y="1340942"/>
                  </a:lnTo>
                  <a:lnTo>
                    <a:pt x="122872" y="1354239"/>
                  </a:lnTo>
                  <a:lnTo>
                    <a:pt x="123520" y="1367536"/>
                  </a:lnTo>
                  <a:lnTo>
                    <a:pt x="133121" y="1405115"/>
                  </a:lnTo>
                  <a:lnTo>
                    <a:pt x="161175" y="1446834"/>
                  </a:lnTo>
                  <a:lnTo>
                    <a:pt x="202895" y="1474889"/>
                  </a:lnTo>
                  <a:lnTo>
                    <a:pt x="240487" y="1484490"/>
                  </a:lnTo>
                  <a:lnTo>
                    <a:pt x="253784" y="1485138"/>
                  </a:lnTo>
                  <a:lnTo>
                    <a:pt x="267081" y="1484490"/>
                  </a:lnTo>
                  <a:lnTo>
                    <a:pt x="304660" y="1474889"/>
                  </a:lnTo>
                  <a:lnTo>
                    <a:pt x="346379" y="1446834"/>
                  </a:lnTo>
                  <a:lnTo>
                    <a:pt x="374421" y="1405115"/>
                  </a:lnTo>
                  <a:lnTo>
                    <a:pt x="384035" y="1367536"/>
                  </a:lnTo>
                  <a:lnTo>
                    <a:pt x="384683" y="1354239"/>
                  </a:lnTo>
                  <a:close/>
                </a:path>
                <a:path w="1146175" h="1485264">
                  <a:moveTo>
                    <a:pt x="696455" y="1261821"/>
                  </a:moveTo>
                  <a:lnTo>
                    <a:pt x="654748" y="1233589"/>
                  </a:lnTo>
                  <a:lnTo>
                    <a:pt x="617118" y="1223975"/>
                  </a:lnTo>
                  <a:lnTo>
                    <a:pt x="603681" y="1223340"/>
                  </a:lnTo>
                  <a:lnTo>
                    <a:pt x="590384" y="1223975"/>
                  </a:lnTo>
                  <a:lnTo>
                    <a:pt x="552805" y="1233589"/>
                  </a:lnTo>
                  <a:lnTo>
                    <a:pt x="511086" y="1261643"/>
                  </a:lnTo>
                  <a:lnTo>
                    <a:pt x="483031" y="1303362"/>
                  </a:lnTo>
                  <a:lnTo>
                    <a:pt x="473417" y="1340942"/>
                  </a:lnTo>
                  <a:lnTo>
                    <a:pt x="472782" y="1354239"/>
                  </a:lnTo>
                  <a:lnTo>
                    <a:pt x="473417" y="1367523"/>
                  </a:lnTo>
                  <a:lnTo>
                    <a:pt x="483031" y="1405128"/>
                  </a:lnTo>
                  <a:lnTo>
                    <a:pt x="511086" y="1446834"/>
                  </a:lnTo>
                  <a:lnTo>
                    <a:pt x="552805" y="1474876"/>
                  </a:lnTo>
                  <a:lnTo>
                    <a:pt x="590384" y="1484490"/>
                  </a:lnTo>
                  <a:lnTo>
                    <a:pt x="603681" y="1485138"/>
                  </a:lnTo>
                  <a:lnTo>
                    <a:pt x="617118" y="1484490"/>
                  </a:lnTo>
                  <a:lnTo>
                    <a:pt x="654748" y="1474876"/>
                  </a:lnTo>
                  <a:lnTo>
                    <a:pt x="696455" y="1446657"/>
                  </a:lnTo>
                  <a:lnTo>
                    <a:pt x="665899" y="1416456"/>
                  </a:lnTo>
                  <a:lnTo>
                    <a:pt x="659396" y="1422361"/>
                  </a:lnTo>
                  <a:lnTo>
                    <a:pt x="652500" y="1427505"/>
                  </a:lnTo>
                  <a:lnTo>
                    <a:pt x="612533" y="1441577"/>
                  </a:lnTo>
                  <a:lnTo>
                    <a:pt x="603681" y="1441983"/>
                  </a:lnTo>
                  <a:lnTo>
                    <a:pt x="594982" y="1441577"/>
                  </a:lnTo>
                  <a:lnTo>
                    <a:pt x="555218" y="1427505"/>
                  </a:lnTo>
                  <a:lnTo>
                    <a:pt x="526288" y="1395641"/>
                  </a:lnTo>
                  <a:lnTo>
                    <a:pt x="515937" y="1354239"/>
                  </a:lnTo>
                  <a:lnTo>
                    <a:pt x="516343" y="1345539"/>
                  </a:lnTo>
                  <a:lnTo>
                    <a:pt x="530720" y="1305775"/>
                  </a:lnTo>
                  <a:lnTo>
                    <a:pt x="562521" y="1276845"/>
                  </a:lnTo>
                  <a:lnTo>
                    <a:pt x="603681" y="1266494"/>
                  </a:lnTo>
                  <a:lnTo>
                    <a:pt x="612533" y="1266901"/>
                  </a:lnTo>
                  <a:lnTo>
                    <a:pt x="652500" y="1281277"/>
                  </a:lnTo>
                  <a:lnTo>
                    <a:pt x="665899" y="1292377"/>
                  </a:lnTo>
                  <a:lnTo>
                    <a:pt x="696455" y="1261821"/>
                  </a:lnTo>
                  <a:close/>
                </a:path>
                <a:path w="1146175" h="1485264">
                  <a:moveTo>
                    <a:pt x="807351" y="365099"/>
                  </a:moveTo>
                  <a:lnTo>
                    <a:pt x="769848" y="331393"/>
                  </a:lnTo>
                  <a:lnTo>
                    <a:pt x="727329" y="303923"/>
                  </a:lnTo>
                  <a:lnTo>
                    <a:pt x="680516" y="283400"/>
                  </a:lnTo>
                  <a:lnTo>
                    <a:pt x="630123" y="270560"/>
                  </a:lnTo>
                  <a:lnTo>
                    <a:pt x="576884" y="266115"/>
                  </a:lnTo>
                  <a:lnTo>
                    <a:pt x="529920" y="269557"/>
                  </a:lnTo>
                  <a:lnTo>
                    <a:pt x="485101" y="279565"/>
                  </a:lnTo>
                  <a:lnTo>
                    <a:pt x="442912" y="295643"/>
                  </a:lnTo>
                  <a:lnTo>
                    <a:pt x="403847" y="317309"/>
                  </a:lnTo>
                  <a:lnTo>
                    <a:pt x="368388" y="344055"/>
                  </a:lnTo>
                  <a:lnTo>
                    <a:pt x="337045" y="375399"/>
                  </a:lnTo>
                  <a:lnTo>
                    <a:pt x="310299" y="410857"/>
                  </a:lnTo>
                  <a:lnTo>
                    <a:pt x="288632" y="449922"/>
                  </a:lnTo>
                  <a:lnTo>
                    <a:pt x="272554" y="492112"/>
                  </a:lnTo>
                  <a:lnTo>
                    <a:pt x="262547" y="536930"/>
                  </a:lnTo>
                  <a:lnTo>
                    <a:pt x="259105" y="583882"/>
                  </a:lnTo>
                  <a:lnTo>
                    <a:pt x="262547" y="630847"/>
                  </a:lnTo>
                  <a:lnTo>
                    <a:pt x="272554" y="675665"/>
                  </a:lnTo>
                  <a:lnTo>
                    <a:pt x="288632" y="717854"/>
                  </a:lnTo>
                  <a:lnTo>
                    <a:pt x="310299" y="756920"/>
                  </a:lnTo>
                  <a:lnTo>
                    <a:pt x="337045" y="792365"/>
                  </a:lnTo>
                  <a:lnTo>
                    <a:pt x="368388" y="823722"/>
                  </a:lnTo>
                  <a:lnTo>
                    <a:pt x="403847" y="850468"/>
                  </a:lnTo>
                  <a:lnTo>
                    <a:pt x="442912" y="872134"/>
                  </a:lnTo>
                  <a:lnTo>
                    <a:pt x="485101" y="888212"/>
                  </a:lnTo>
                  <a:lnTo>
                    <a:pt x="529920" y="898220"/>
                  </a:lnTo>
                  <a:lnTo>
                    <a:pt x="576884" y="901661"/>
                  </a:lnTo>
                  <a:lnTo>
                    <a:pt x="630123" y="897216"/>
                  </a:lnTo>
                  <a:lnTo>
                    <a:pt x="680516" y="884377"/>
                  </a:lnTo>
                  <a:lnTo>
                    <a:pt x="727329" y="863854"/>
                  </a:lnTo>
                  <a:lnTo>
                    <a:pt x="769848" y="836383"/>
                  </a:lnTo>
                  <a:lnTo>
                    <a:pt x="807351" y="802678"/>
                  </a:lnTo>
                  <a:lnTo>
                    <a:pt x="738746" y="734060"/>
                  </a:lnTo>
                  <a:lnTo>
                    <a:pt x="705434" y="763422"/>
                  </a:lnTo>
                  <a:lnTo>
                    <a:pt x="666673" y="785672"/>
                  </a:lnTo>
                  <a:lnTo>
                    <a:pt x="623481" y="799769"/>
                  </a:lnTo>
                  <a:lnTo>
                    <a:pt x="576884" y="804697"/>
                  </a:lnTo>
                  <a:lnTo>
                    <a:pt x="532384" y="800201"/>
                  </a:lnTo>
                  <a:lnTo>
                    <a:pt x="490931" y="787336"/>
                  </a:lnTo>
                  <a:lnTo>
                    <a:pt x="453428" y="766978"/>
                  </a:lnTo>
                  <a:lnTo>
                    <a:pt x="420751" y="740016"/>
                  </a:lnTo>
                  <a:lnTo>
                    <a:pt x="393788" y="707339"/>
                  </a:lnTo>
                  <a:lnTo>
                    <a:pt x="373430" y="669836"/>
                  </a:lnTo>
                  <a:lnTo>
                    <a:pt x="360553" y="628383"/>
                  </a:lnTo>
                  <a:lnTo>
                    <a:pt x="356069" y="583882"/>
                  </a:lnTo>
                  <a:lnTo>
                    <a:pt x="360553" y="539381"/>
                  </a:lnTo>
                  <a:lnTo>
                    <a:pt x="373430" y="497941"/>
                  </a:lnTo>
                  <a:lnTo>
                    <a:pt x="393788" y="460438"/>
                  </a:lnTo>
                  <a:lnTo>
                    <a:pt x="420751" y="427748"/>
                  </a:lnTo>
                  <a:lnTo>
                    <a:pt x="453428" y="400799"/>
                  </a:lnTo>
                  <a:lnTo>
                    <a:pt x="490931" y="380441"/>
                  </a:lnTo>
                  <a:lnTo>
                    <a:pt x="532384" y="367576"/>
                  </a:lnTo>
                  <a:lnTo>
                    <a:pt x="576884" y="363080"/>
                  </a:lnTo>
                  <a:lnTo>
                    <a:pt x="623481" y="368007"/>
                  </a:lnTo>
                  <a:lnTo>
                    <a:pt x="666673" y="382104"/>
                  </a:lnTo>
                  <a:lnTo>
                    <a:pt x="705434" y="404355"/>
                  </a:lnTo>
                  <a:lnTo>
                    <a:pt x="738746" y="433705"/>
                  </a:lnTo>
                  <a:lnTo>
                    <a:pt x="807351" y="365099"/>
                  </a:lnTo>
                  <a:close/>
                </a:path>
                <a:path w="1146175" h="1485264">
                  <a:moveTo>
                    <a:pt x="954659" y="1228725"/>
                  </a:moveTo>
                  <a:lnTo>
                    <a:pt x="911504" y="1228725"/>
                  </a:lnTo>
                  <a:lnTo>
                    <a:pt x="911504" y="1480464"/>
                  </a:lnTo>
                  <a:lnTo>
                    <a:pt x="954659" y="1480464"/>
                  </a:lnTo>
                  <a:lnTo>
                    <a:pt x="954659" y="1228725"/>
                  </a:lnTo>
                  <a:close/>
                </a:path>
                <a:path w="1146175" h="1485264">
                  <a:moveTo>
                    <a:pt x="1022985" y="1228725"/>
                  </a:moveTo>
                  <a:lnTo>
                    <a:pt x="979843" y="1228725"/>
                  </a:lnTo>
                  <a:lnTo>
                    <a:pt x="979843" y="1480464"/>
                  </a:lnTo>
                  <a:lnTo>
                    <a:pt x="1022985" y="1480464"/>
                  </a:lnTo>
                  <a:lnTo>
                    <a:pt x="1022985" y="1228725"/>
                  </a:lnTo>
                  <a:close/>
                </a:path>
                <a:path w="1146175" h="1485264">
                  <a:moveTo>
                    <a:pt x="1145870" y="572935"/>
                  </a:moveTo>
                  <a:lnTo>
                    <a:pt x="1145717" y="559917"/>
                  </a:lnTo>
                  <a:lnTo>
                    <a:pt x="1145273" y="546976"/>
                  </a:lnTo>
                  <a:lnTo>
                    <a:pt x="1144536" y="534123"/>
                  </a:lnTo>
                  <a:lnTo>
                    <a:pt x="1143533" y="521335"/>
                  </a:lnTo>
                  <a:lnTo>
                    <a:pt x="1143317" y="521335"/>
                  </a:lnTo>
                  <a:lnTo>
                    <a:pt x="1143317" y="518579"/>
                  </a:lnTo>
                  <a:lnTo>
                    <a:pt x="576707" y="518579"/>
                  </a:lnTo>
                  <a:lnTo>
                    <a:pt x="576707" y="620890"/>
                  </a:lnTo>
                  <a:lnTo>
                    <a:pt x="1038567" y="620890"/>
                  </a:lnTo>
                  <a:lnTo>
                    <a:pt x="1031468" y="667346"/>
                  </a:lnTo>
                  <a:lnTo>
                    <a:pt x="1019924" y="712203"/>
                  </a:lnTo>
                  <a:lnTo>
                    <a:pt x="1004189" y="755192"/>
                  </a:lnTo>
                  <a:lnTo>
                    <a:pt x="984465" y="796099"/>
                  </a:lnTo>
                  <a:lnTo>
                    <a:pt x="961021" y="834682"/>
                  </a:lnTo>
                  <a:lnTo>
                    <a:pt x="934072" y="870712"/>
                  </a:lnTo>
                  <a:lnTo>
                    <a:pt x="903871" y="903935"/>
                  </a:lnTo>
                  <a:lnTo>
                    <a:pt x="870635" y="934135"/>
                  </a:lnTo>
                  <a:lnTo>
                    <a:pt x="834605" y="961085"/>
                  </a:lnTo>
                  <a:lnTo>
                    <a:pt x="796010" y="984516"/>
                  </a:lnTo>
                  <a:lnTo>
                    <a:pt x="755103" y="1004227"/>
                  </a:lnTo>
                  <a:lnTo>
                    <a:pt x="712101" y="1019962"/>
                  </a:lnTo>
                  <a:lnTo>
                    <a:pt x="667245" y="1031494"/>
                  </a:lnTo>
                  <a:lnTo>
                    <a:pt x="620788" y="1038580"/>
                  </a:lnTo>
                  <a:lnTo>
                    <a:pt x="572935" y="1040993"/>
                  </a:lnTo>
                  <a:lnTo>
                    <a:pt x="525068" y="1038580"/>
                  </a:lnTo>
                  <a:lnTo>
                    <a:pt x="478599" y="1031494"/>
                  </a:lnTo>
                  <a:lnTo>
                    <a:pt x="433743" y="1019949"/>
                  </a:lnTo>
                  <a:lnTo>
                    <a:pt x="390740" y="1004214"/>
                  </a:lnTo>
                  <a:lnTo>
                    <a:pt x="349821" y="984504"/>
                  </a:lnTo>
                  <a:lnTo>
                    <a:pt x="311226" y="961059"/>
                  </a:lnTo>
                  <a:lnTo>
                    <a:pt x="275196" y="934110"/>
                  </a:lnTo>
                  <a:lnTo>
                    <a:pt x="241960" y="903909"/>
                  </a:lnTo>
                  <a:lnTo>
                    <a:pt x="211747" y="870661"/>
                  </a:lnTo>
                  <a:lnTo>
                    <a:pt x="184797" y="834631"/>
                  </a:lnTo>
                  <a:lnTo>
                    <a:pt x="161353" y="796036"/>
                  </a:lnTo>
                  <a:lnTo>
                    <a:pt x="141643" y="755116"/>
                  </a:lnTo>
                  <a:lnTo>
                    <a:pt x="125907" y="712114"/>
                  </a:lnTo>
                  <a:lnTo>
                    <a:pt x="114376" y="667258"/>
                  </a:lnTo>
                  <a:lnTo>
                    <a:pt x="107276" y="620788"/>
                  </a:lnTo>
                  <a:lnTo>
                    <a:pt x="104863" y="572935"/>
                  </a:lnTo>
                  <a:lnTo>
                    <a:pt x="107276" y="525068"/>
                  </a:lnTo>
                  <a:lnTo>
                    <a:pt x="114376" y="478599"/>
                  </a:lnTo>
                  <a:lnTo>
                    <a:pt x="125907" y="433743"/>
                  </a:lnTo>
                  <a:lnTo>
                    <a:pt x="141643" y="390740"/>
                  </a:lnTo>
                  <a:lnTo>
                    <a:pt x="161353" y="349821"/>
                  </a:lnTo>
                  <a:lnTo>
                    <a:pt x="184797" y="311226"/>
                  </a:lnTo>
                  <a:lnTo>
                    <a:pt x="211747" y="275196"/>
                  </a:lnTo>
                  <a:lnTo>
                    <a:pt x="241960" y="241960"/>
                  </a:lnTo>
                  <a:lnTo>
                    <a:pt x="275196" y="211747"/>
                  </a:lnTo>
                  <a:lnTo>
                    <a:pt x="311226" y="184797"/>
                  </a:lnTo>
                  <a:lnTo>
                    <a:pt x="349821" y="161353"/>
                  </a:lnTo>
                  <a:lnTo>
                    <a:pt x="390740" y="141643"/>
                  </a:lnTo>
                  <a:lnTo>
                    <a:pt x="433743" y="125907"/>
                  </a:lnTo>
                  <a:lnTo>
                    <a:pt x="478599" y="114376"/>
                  </a:lnTo>
                  <a:lnTo>
                    <a:pt x="525068" y="107276"/>
                  </a:lnTo>
                  <a:lnTo>
                    <a:pt x="572935" y="104863"/>
                  </a:lnTo>
                  <a:lnTo>
                    <a:pt x="627519" y="108013"/>
                  </a:lnTo>
                  <a:lnTo>
                    <a:pt x="680250" y="117221"/>
                  </a:lnTo>
                  <a:lnTo>
                    <a:pt x="730796" y="132143"/>
                  </a:lnTo>
                  <a:lnTo>
                    <a:pt x="778776" y="152438"/>
                  </a:lnTo>
                  <a:lnTo>
                    <a:pt x="823849" y="177736"/>
                  </a:lnTo>
                  <a:lnTo>
                    <a:pt x="865682" y="207683"/>
                  </a:lnTo>
                  <a:lnTo>
                    <a:pt x="903909" y="241960"/>
                  </a:lnTo>
                  <a:lnTo>
                    <a:pt x="978065" y="167805"/>
                  </a:lnTo>
                  <a:lnTo>
                    <a:pt x="942073" y="134734"/>
                  </a:lnTo>
                  <a:lnTo>
                    <a:pt x="903351" y="104813"/>
                  </a:lnTo>
                  <a:lnTo>
                    <a:pt x="862101" y="78219"/>
                  </a:lnTo>
                  <a:lnTo>
                    <a:pt x="818540" y="55156"/>
                  </a:lnTo>
                  <a:lnTo>
                    <a:pt x="772845" y="35839"/>
                  </a:lnTo>
                  <a:lnTo>
                    <a:pt x="725246" y="20459"/>
                  </a:lnTo>
                  <a:lnTo>
                    <a:pt x="675919" y="9220"/>
                  </a:lnTo>
                  <a:lnTo>
                    <a:pt x="625081" y="2336"/>
                  </a:lnTo>
                  <a:lnTo>
                    <a:pt x="572935" y="0"/>
                  </a:lnTo>
                  <a:lnTo>
                    <a:pt x="525945" y="1892"/>
                  </a:lnTo>
                  <a:lnTo>
                    <a:pt x="479996" y="7493"/>
                  </a:lnTo>
                  <a:lnTo>
                    <a:pt x="435254" y="16649"/>
                  </a:lnTo>
                  <a:lnTo>
                    <a:pt x="391845" y="29210"/>
                  </a:lnTo>
                  <a:lnTo>
                    <a:pt x="349923" y="45021"/>
                  </a:lnTo>
                  <a:lnTo>
                    <a:pt x="309638" y="63944"/>
                  </a:lnTo>
                  <a:lnTo>
                    <a:pt x="271132" y="85839"/>
                  </a:lnTo>
                  <a:lnTo>
                    <a:pt x="234569" y="110540"/>
                  </a:lnTo>
                  <a:lnTo>
                    <a:pt x="200075" y="137909"/>
                  </a:lnTo>
                  <a:lnTo>
                    <a:pt x="167805" y="167805"/>
                  </a:lnTo>
                  <a:lnTo>
                    <a:pt x="137909" y="200075"/>
                  </a:lnTo>
                  <a:lnTo>
                    <a:pt x="110540" y="234569"/>
                  </a:lnTo>
                  <a:lnTo>
                    <a:pt x="85839" y="271132"/>
                  </a:lnTo>
                  <a:lnTo>
                    <a:pt x="63944" y="309638"/>
                  </a:lnTo>
                  <a:lnTo>
                    <a:pt x="45021" y="349923"/>
                  </a:lnTo>
                  <a:lnTo>
                    <a:pt x="29210" y="391845"/>
                  </a:lnTo>
                  <a:lnTo>
                    <a:pt x="16649" y="435254"/>
                  </a:lnTo>
                  <a:lnTo>
                    <a:pt x="7493" y="479996"/>
                  </a:lnTo>
                  <a:lnTo>
                    <a:pt x="1892" y="525945"/>
                  </a:lnTo>
                  <a:lnTo>
                    <a:pt x="0" y="572935"/>
                  </a:lnTo>
                  <a:lnTo>
                    <a:pt x="1892" y="619925"/>
                  </a:lnTo>
                  <a:lnTo>
                    <a:pt x="7493" y="665861"/>
                  </a:lnTo>
                  <a:lnTo>
                    <a:pt x="16649" y="710615"/>
                  </a:lnTo>
                  <a:lnTo>
                    <a:pt x="29210" y="754024"/>
                  </a:lnTo>
                  <a:lnTo>
                    <a:pt x="45021" y="795947"/>
                  </a:lnTo>
                  <a:lnTo>
                    <a:pt x="63944" y="836231"/>
                  </a:lnTo>
                  <a:lnTo>
                    <a:pt x="85839" y="874725"/>
                  </a:lnTo>
                  <a:lnTo>
                    <a:pt x="110540" y="911301"/>
                  </a:lnTo>
                  <a:lnTo>
                    <a:pt x="137909" y="945794"/>
                  </a:lnTo>
                  <a:lnTo>
                    <a:pt x="167805" y="978052"/>
                  </a:lnTo>
                  <a:lnTo>
                    <a:pt x="200075" y="1007948"/>
                  </a:lnTo>
                  <a:lnTo>
                    <a:pt x="234569" y="1035316"/>
                  </a:lnTo>
                  <a:lnTo>
                    <a:pt x="271132" y="1060030"/>
                  </a:lnTo>
                  <a:lnTo>
                    <a:pt x="309638" y="1081913"/>
                  </a:lnTo>
                  <a:lnTo>
                    <a:pt x="349923" y="1100836"/>
                  </a:lnTo>
                  <a:lnTo>
                    <a:pt x="391845" y="1116660"/>
                  </a:lnTo>
                  <a:lnTo>
                    <a:pt x="435254" y="1129220"/>
                  </a:lnTo>
                  <a:lnTo>
                    <a:pt x="479996" y="1138364"/>
                  </a:lnTo>
                  <a:lnTo>
                    <a:pt x="525945" y="1143965"/>
                  </a:lnTo>
                  <a:lnTo>
                    <a:pt x="572935" y="1145870"/>
                  </a:lnTo>
                  <a:lnTo>
                    <a:pt x="619925" y="1143965"/>
                  </a:lnTo>
                  <a:lnTo>
                    <a:pt x="665861" y="1138364"/>
                  </a:lnTo>
                  <a:lnTo>
                    <a:pt x="710615" y="1129220"/>
                  </a:lnTo>
                  <a:lnTo>
                    <a:pt x="754024" y="1116660"/>
                  </a:lnTo>
                  <a:lnTo>
                    <a:pt x="795947" y="1100836"/>
                  </a:lnTo>
                  <a:lnTo>
                    <a:pt x="836231" y="1081913"/>
                  </a:lnTo>
                  <a:lnTo>
                    <a:pt x="874725" y="1060030"/>
                  </a:lnTo>
                  <a:lnTo>
                    <a:pt x="911301" y="1035316"/>
                  </a:lnTo>
                  <a:lnTo>
                    <a:pt x="945794" y="1007948"/>
                  </a:lnTo>
                  <a:lnTo>
                    <a:pt x="978052" y="978052"/>
                  </a:lnTo>
                  <a:lnTo>
                    <a:pt x="1007948" y="945794"/>
                  </a:lnTo>
                  <a:lnTo>
                    <a:pt x="1035329" y="911301"/>
                  </a:lnTo>
                  <a:lnTo>
                    <a:pt x="1060030" y="874725"/>
                  </a:lnTo>
                  <a:lnTo>
                    <a:pt x="1081913" y="836231"/>
                  </a:lnTo>
                  <a:lnTo>
                    <a:pt x="1100848" y="795947"/>
                  </a:lnTo>
                  <a:lnTo>
                    <a:pt x="1116660" y="754024"/>
                  </a:lnTo>
                  <a:lnTo>
                    <a:pt x="1129220" y="710615"/>
                  </a:lnTo>
                  <a:lnTo>
                    <a:pt x="1138364" y="665861"/>
                  </a:lnTo>
                  <a:lnTo>
                    <a:pt x="1143965" y="619925"/>
                  </a:lnTo>
                  <a:lnTo>
                    <a:pt x="1145870" y="572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0" name="object 5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9450" y="6207334"/>
              <a:ext cx="189879" cy="18951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54284" y="6008991"/>
              <a:ext cx="99181" cy="971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0412F3-88D4-87FA-6B43-CFDD77AFC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701040"/>
            <a:ext cx="7108370" cy="5475923"/>
          </a:xfrm>
        </p:spPr>
        <p:txBody>
          <a:bodyPr>
            <a:normAutofit/>
          </a:bodyPr>
          <a:lstStyle/>
          <a:p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GCell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 Photo Activation is a feature that enhances the effectiveness of treatment and activates live cells. It has a positive effect on the proliferation and differentiation of mesenchymal stem cells. With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GCell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 Photo Activation, faster results can be achieved.</a:t>
            </a:r>
          </a:p>
          <a:p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n-cs"/>
            </a:endParaRP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GCELL photo activation allows for the release of IL1-IL2 receptor antagonists, allowing for colonization. This leads to an increase in regenerative and anti-inflammatory effects in the plasma simultaneously.</a:t>
            </a:r>
          </a:p>
          <a:p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n-cs"/>
            </a:endParaRP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A unique feature integrated into the device is the 600-900 N/M Red LED Light, which increases cellular energy production and activates inactive cells. It also stimulates collagen production and accelerates it.</a:t>
            </a:r>
          </a:p>
          <a:p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DotumChe" panose="020B0609000101010101" pitchFamily="49" charset="-127"/>
              <a:cs typeface="+mn-cs"/>
            </a:endParaRP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  <a:cs typeface="+mn-cs"/>
              </a:rPr>
              <a:t>The photo activation process is performed for 10 minutes at 1500 rpm.</a:t>
            </a:r>
          </a:p>
          <a:p>
            <a:endParaRPr lang="en-AE" sz="1800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F53DD04-B213-80CF-67D0-2CB0209CB2A3}"/>
              </a:ext>
            </a:extLst>
          </p:cNvPr>
          <p:cNvSpPr txBox="1">
            <a:spLocks/>
          </p:cNvSpPr>
          <p:nvPr/>
        </p:nvSpPr>
        <p:spPr>
          <a:xfrm>
            <a:off x="1061721" y="101600"/>
            <a:ext cx="10022839" cy="50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2725" indent="-222725" algn="l" defTabSz="890900" rtl="0" eaLnBrk="1" latinLnBrk="0" hangingPunct="1">
              <a:lnSpc>
                <a:spcPct val="90000"/>
              </a:lnSpc>
              <a:spcBef>
                <a:spcPts val="974"/>
              </a:spcBef>
              <a:buFont typeface="Arial" panose="020B0604020202020204" pitchFamily="34" charset="0"/>
              <a:buChar char="•"/>
              <a:defRPr sz="27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1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36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90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5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99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54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08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63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What is </a:t>
            </a:r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GCell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DotumChe" panose="020B0609000101010101" pitchFamily="49" charset="-127"/>
              </a:rPr>
              <a:t> Photo Activation and its benefits?</a:t>
            </a:r>
            <a:endParaRPr lang="en-AE" sz="2200" b="1" dirty="0"/>
          </a:p>
        </p:txBody>
      </p:sp>
      <p:pic>
        <p:nvPicPr>
          <p:cNvPr id="8" name="object 45">
            <a:extLst>
              <a:ext uri="{FF2B5EF4-FFF2-40B4-BE49-F238E27FC236}">
                <a16:creationId xmlns:a16="http://schemas.microsoft.com/office/drawing/2014/main" id="{69F3C682-749A-3B4C-A949-154B7AF1392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8629" y="701040"/>
            <a:ext cx="4659086" cy="4637314"/>
          </a:xfrm>
          <a:prstGeom prst="rect">
            <a:avLst/>
          </a:prstGeom>
        </p:spPr>
      </p:pic>
      <p:grpSp>
        <p:nvGrpSpPr>
          <p:cNvPr id="4" name="object 20">
            <a:extLst>
              <a:ext uri="{FF2B5EF4-FFF2-40B4-BE49-F238E27FC236}">
                <a16:creationId xmlns:a16="http://schemas.microsoft.com/office/drawing/2014/main" id="{7326EE14-03B5-803E-429D-79EF0ED16311}"/>
              </a:ext>
            </a:extLst>
          </p:cNvPr>
          <p:cNvGrpSpPr/>
          <p:nvPr/>
        </p:nvGrpSpPr>
        <p:grpSpPr>
          <a:xfrm>
            <a:off x="428" y="0"/>
            <a:ext cx="1069324" cy="6857615"/>
            <a:chOff x="0" y="0"/>
            <a:chExt cx="1763395" cy="11308715"/>
          </a:xfrm>
        </p:grpSpPr>
        <p:sp>
          <p:nvSpPr>
            <p:cNvPr id="5" name="object 21">
              <a:extLst>
                <a:ext uri="{FF2B5EF4-FFF2-40B4-BE49-F238E27FC236}">
                  <a16:creationId xmlns:a16="http://schemas.microsoft.com/office/drawing/2014/main" id="{0FF8DFE6-8326-0453-9776-158003F7334B}"/>
                </a:ext>
              </a:extLst>
            </p:cNvPr>
            <p:cNvSpPr/>
            <p:nvPr/>
          </p:nvSpPr>
          <p:spPr>
            <a:xfrm>
              <a:off x="0" y="0"/>
              <a:ext cx="1763395" cy="11308715"/>
            </a:xfrm>
            <a:custGeom>
              <a:avLst/>
              <a:gdLst/>
              <a:ahLst/>
              <a:cxnLst/>
              <a:rect l="l" t="t" r="r" b="b"/>
              <a:pathLst>
                <a:path w="1763395" h="11308715">
                  <a:moveTo>
                    <a:pt x="17633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38" y="11308556"/>
                  </a:lnTo>
                  <a:lnTo>
                    <a:pt x="1763338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157D0058-3D12-F4BD-E525-3B143D62E0C8}"/>
                </a:ext>
              </a:extLst>
            </p:cNvPr>
            <p:cNvSpPr/>
            <p:nvPr/>
          </p:nvSpPr>
          <p:spPr>
            <a:xfrm>
              <a:off x="307987" y="4910753"/>
              <a:ext cx="1147445" cy="1487170"/>
            </a:xfrm>
            <a:custGeom>
              <a:avLst/>
              <a:gdLst/>
              <a:ahLst/>
              <a:cxnLst/>
              <a:rect l="l" t="t" r="r" b="b"/>
              <a:pathLst>
                <a:path w="1147445" h="1487170">
                  <a:moveTo>
                    <a:pt x="385178" y="1356004"/>
                  </a:moveTo>
                  <a:lnTo>
                    <a:pt x="385000" y="1348790"/>
                  </a:lnTo>
                  <a:lnTo>
                    <a:pt x="383374" y="1334389"/>
                  </a:lnTo>
                  <a:lnTo>
                    <a:pt x="233578" y="1334389"/>
                  </a:lnTo>
                  <a:lnTo>
                    <a:pt x="222783" y="1377607"/>
                  </a:lnTo>
                  <a:lnTo>
                    <a:pt x="339458" y="1377607"/>
                  </a:lnTo>
                  <a:lnTo>
                    <a:pt x="335711" y="1388783"/>
                  </a:lnTo>
                  <a:lnTo>
                    <a:pt x="309892" y="1424203"/>
                  </a:lnTo>
                  <a:lnTo>
                    <a:pt x="271348" y="1442237"/>
                  </a:lnTo>
                  <a:lnTo>
                    <a:pt x="254114" y="1443850"/>
                  </a:lnTo>
                  <a:lnTo>
                    <a:pt x="245402" y="1443443"/>
                  </a:lnTo>
                  <a:lnTo>
                    <a:pt x="205587" y="1429359"/>
                  </a:lnTo>
                  <a:lnTo>
                    <a:pt x="176618" y="1397457"/>
                  </a:lnTo>
                  <a:lnTo>
                    <a:pt x="166255" y="1356004"/>
                  </a:lnTo>
                  <a:lnTo>
                    <a:pt x="166674" y="1347292"/>
                  </a:lnTo>
                  <a:lnTo>
                    <a:pt x="181063" y="1307477"/>
                  </a:lnTo>
                  <a:lnTo>
                    <a:pt x="212902" y="1278496"/>
                  </a:lnTo>
                  <a:lnTo>
                    <a:pt x="254114" y="1268133"/>
                  </a:lnTo>
                  <a:lnTo>
                    <a:pt x="262839" y="1268552"/>
                  </a:lnTo>
                  <a:lnTo>
                    <a:pt x="302945" y="1282941"/>
                  </a:lnTo>
                  <a:lnTo>
                    <a:pt x="316407" y="1294066"/>
                  </a:lnTo>
                  <a:lnTo>
                    <a:pt x="346646" y="1263459"/>
                  </a:lnTo>
                  <a:lnTo>
                    <a:pt x="305244" y="1235189"/>
                  </a:lnTo>
                  <a:lnTo>
                    <a:pt x="267576" y="1225562"/>
                  </a:lnTo>
                  <a:lnTo>
                    <a:pt x="254114" y="1224927"/>
                  </a:lnTo>
                  <a:lnTo>
                    <a:pt x="240804" y="1225562"/>
                  </a:lnTo>
                  <a:lnTo>
                    <a:pt x="203161" y="1235189"/>
                  </a:lnTo>
                  <a:lnTo>
                    <a:pt x="161391" y="1263281"/>
                  </a:lnTo>
                  <a:lnTo>
                    <a:pt x="133299" y="1305052"/>
                  </a:lnTo>
                  <a:lnTo>
                    <a:pt x="123685" y="1342682"/>
                  </a:lnTo>
                  <a:lnTo>
                    <a:pt x="123037" y="1356004"/>
                  </a:lnTo>
                  <a:lnTo>
                    <a:pt x="123685" y="1369314"/>
                  </a:lnTo>
                  <a:lnTo>
                    <a:pt x="133299" y="1406944"/>
                  </a:lnTo>
                  <a:lnTo>
                    <a:pt x="161391" y="1448714"/>
                  </a:lnTo>
                  <a:lnTo>
                    <a:pt x="203161" y="1476806"/>
                  </a:lnTo>
                  <a:lnTo>
                    <a:pt x="240804" y="1486420"/>
                  </a:lnTo>
                  <a:lnTo>
                    <a:pt x="254114" y="1487068"/>
                  </a:lnTo>
                  <a:lnTo>
                    <a:pt x="267423" y="1486420"/>
                  </a:lnTo>
                  <a:lnTo>
                    <a:pt x="305066" y="1476806"/>
                  </a:lnTo>
                  <a:lnTo>
                    <a:pt x="346837" y="1448714"/>
                  </a:lnTo>
                  <a:lnTo>
                    <a:pt x="374916" y="1406944"/>
                  </a:lnTo>
                  <a:lnTo>
                    <a:pt x="384530" y="1369314"/>
                  </a:lnTo>
                  <a:lnTo>
                    <a:pt x="385178" y="1356004"/>
                  </a:lnTo>
                  <a:close/>
                </a:path>
                <a:path w="1147445" h="1487170">
                  <a:moveTo>
                    <a:pt x="697369" y="1263459"/>
                  </a:moveTo>
                  <a:lnTo>
                    <a:pt x="655599" y="1235189"/>
                  </a:lnTo>
                  <a:lnTo>
                    <a:pt x="617918" y="1225562"/>
                  </a:lnTo>
                  <a:lnTo>
                    <a:pt x="604469" y="1224927"/>
                  </a:lnTo>
                  <a:lnTo>
                    <a:pt x="591146" y="1225562"/>
                  </a:lnTo>
                  <a:lnTo>
                    <a:pt x="553516" y="1235189"/>
                  </a:lnTo>
                  <a:lnTo>
                    <a:pt x="511746" y="1263281"/>
                  </a:lnTo>
                  <a:lnTo>
                    <a:pt x="483654" y="1305039"/>
                  </a:lnTo>
                  <a:lnTo>
                    <a:pt x="474040" y="1342682"/>
                  </a:lnTo>
                  <a:lnTo>
                    <a:pt x="473392" y="1355991"/>
                  </a:lnTo>
                  <a:lnTo>
                    <a:pt x="474040" y="1369301"/>
                  </a:lnTo>
                  <a:lnTo>
                    <a:pt x="483654" y="1406944"/>
                  </a:lnTo>
                  <a:lnTo>
                    <a:pt x="511746" y="1448714"/>
                  </a:lnTo>
                  <a:lnTo>
                    <a:pt x="553516" y="1476794"/>
                  </a:lnTo>
                  <a:lnTo>
                    <a:pt x="591146" y="1486420"/>
                  </a:lnTo>
                  <a:lnTo>
                    <a:pt x="604469" y="1487055"/>
                  </a:lnTo>
                  <a:lnTo>
                    <a:pt x="617918" y="1486420"/>
                  </a:lnTo>
                  <a:lnTo>
                    <a:pt x="655599" y="1476794"/>
                  </a:lnTo>
                  <a:lnTo>
                    <a:pt x="697369" y="1448536"/>
                  </a:lnTo>
                  <a:lnTo>
                    <a:pt x="666762" y="1418285"/>
                  </a:lnTo>
                  <a:lnTo>
                    <a:pt x="660260" y="1424203"/>
                  </a:lnTo>
                  <a:lnTo>
                    <a:pt x="653351" y="1429359"/>
                  </a:lnTo>
                  <a:lnTo>
                    <a:pt x="613333" y="1443456"/>
                  </a:lnTo>
                  <a:lnTo>
                    <a:pt x="604469" y="1443863"/>
                  </a:lnTo>
                  <a:lnTo>
                    <a:pt x="595757" y="1443456"/>
                  </a:lnTo>
                  <a:lnTo>
                    <a:pt x="555942" y="1429359"/>
                  </a:lnTo>
                  <a:lnTo>
                    <a:pt x="526973" y="1397457"/>
                  </a:lnTo>
                  <a:lnTo>
                    <a:pt x="516610" y="1355991"/>
                  </a:lnTo>
                  <a:lnTo>
                    <a:pt x="517017" y="1347279"/>
                  </a:lnTo>
                  <a:lnTo>
                    <a:pt x="531418" y="1307477"/>
                  </a:lnTo>
                  <a:lnTo>
                    <a:pt x="563257" y="1278496"/>
                  </a:lnTo>
                  <a:lnTo>
                    <a:pt x="604469" y="1268133"/>
                  </a:lnTo>
                  <a:lnTo>
                    <a:pt x="613333" y="1268552"/>
                  </a:lnTo>
                  <a:lnTo>
                    <a:pt x="653351" y="1282941"/>
                  </a:lnTo>
                  <a:lnTo>
                    <a:pt x="666762" y="1294066"/>
                  </a:lnTo>
                  <a:lnTo>
                    <a:pt x="697369" y="1263459"/>
                  </a:lnTo>
                  <a:close/>
                </a:path>
                <a:path w="1147445" h="1487170">
                  <a:moveTo>
                    <a:pt x="808393" y="365582"/>
                  </a:moveTo>
                  <a:lnTo>
                    <a:pt x="770851" y="331825"/>
                  </a:lnTo>
                  <a:lnTo>
                    <a:pt x="728281" y="304317"/>
                  </a:lnTo>
                  <a:lnTo>
                    <a:pt x="681405" y="283768"/>
                  </a:lnTo>
                  <a:lnTo>
                    <a:pt x="630948" y="270903"/>
                  </a:lnTo>
                  <a:lnTo>
                    <a:pt x="577634" y="266458"/>
                  </a:lnTo>
                  <a:lnTo>
                    <a:pt x="530618" y="269913"/>
                  </a:lnTo>
                  <a:lnTo>
                    <a:pt x="485736" y="279933"/>
                  </a:lnTo>
                  <a:lnTo>
                    <a:pt x="443496" y="296024"/>
                  </a:lnTo>
                  <a:lnTo>
                    <a:pt x="404380" y="317715"/>
                  </a:lnTo>
                  <a:lnTo>
                    <a:pt x="368871" y="344500"/>
                  </a:lnTo>
                  <a:lnTo>
                    <a:pt x="337489" y="375894"/>
                  </a:lnTo>
                  <a:lnTo>
                    <a:pt x="310705" y="411391"/>
                  </a:lnTo>
                  <a:lnTo>
                    <a:pt x="289013" y="450507"/>
                  </a:lnTo>
                  <a:lnTo>
                    <a:pt x="272910" y="492747"/>
                  </a:lnTo>
                  <a:lnTo>
                    <a:pt x="262890" y="537629"/>
                  </a:lnTo>
                  <a:lnTo>
                    <a:pt x="259448" y="584644"/>
                  </a:lnTo>
                  <a:lnTo>
                    <a:pt x="262890" y="631672"/>
                  </a:lnTo>
                  <a:lnTo>
                    <a:pt x="272910" y="676541"/>
                  </a:lnTo>
                  <a:lnTo>
                    <a:pt x="289013" y="718781"/>
                  </a:lnTo>
                  <a:lnTo>
                    <a:pt x="310705" y="757910"/>
                  </a:lnTo>
                  <a:lnTo>
                    <a:pt x="337489" y="793407"/>
                  </a:lnTo>
                  <a:lnTo>
                    <a:pt x="368871" y="824788"/>
                  </a:lnTo>
                  <a:lnTo>
                    <a:pt x="404380" y="851573"/>
                  </a:lnTo>
                  <a:lnTo>
                    <a:pt x="443496" y="873264"/>
                  </a:lnTo>
                  <a:lnTo>
                    <a:pt x="485736" y="889368"/>
                  </a:lnTo>
                  <a:lnTo>
                    <a:pt x="530618" y="899388"/>
                  </a:lnTo>
                  <a:lnTo>
                    <a:pt x="577634" y="902830"/>
                  </a:lnTo>
                  <a:lnTo>
                    <a:pt x="630948" y="898385"/>
                  </a:lnTo>
                  <a:lnTo>
                    <a:pt x="681405" y="885532"/>
                  </a:lnTo>
                  <a:lnTo>
                    <a:pt x="728281" y="864971"/>
                  </a:lnTo>
                  <a:lnTo>
                    <a:pt x="770851" y="837463"/>
                  </a:lnTo>
                  <a:lnTo>
                    <a:pt x="808393" y="803706"/>
                  </a:lnTo>
                  <a:lnTo>
                    <a:pt x="739698" y="735025"/>
                  </a:lnTo>
                  <a:lnTo>
                    <a:pt x="706348" y="764413"/>
                  </a:lnTo>
                  <a:lnTo>
                    <a:pt x="667537" y="786688"/>
                  </a:lnTo>
                  <a:lnTo>
                    <a:pt x="624293" y="800811"/>
                  </a:lnTo>
                  <a:lnTo>
                    <a:pt x="577634" y="805738"/>
                  </a:lnTo>
                  <a:lnTo>
                    <a:pt x="533069" y="801243"/>
                  </a:lnTo>
                  <a:lnTo>
                    <a:pt x="491566" y="788365"/>
                  </a:lnTo>
                  <a:lnTo>
                    <a:pt x="454012" y="767981"/>
                  </a:lnTo>
                  <a:lnTo>
                    <a:pt x="421297" y="740981"/>
                  </a:lnTo>
                  <a:lnTo>
                    <a:pt x="394296" y="708266"/>
                  </a:lnTo>
                  <a:lnTo>
                    <a:pt x="373913" y="670712"/>
                  </a:lnTo>
                  <a:lnTo>
                    <a:pt x="361035" y="629208"/>
                  </a:lnTo>
                  <a:lnTo>
                    <a:pt x="356539" y="584644"/>
                  </a:lnTo>
                  <a:lnTo>
                    <a:pt x="361035" y="540092"/>
                  </a:lnTo>
                  <a:lnTo>
                    <a:pt x="373913" y="498589"/>
                  </a:lnTo>
                  <a:lnTo>
                    <a:pt x="394296" y="461035"/>
                  </a:lnTo>
                  <a:lnTo>
                    <a:pt x="421297" y="428307"/>
                  </a:lnTo>
                  <a:lnTo>
                    <a:pt x="454012" y="401307"/>
                  </a:lnTo>
                  <a:lnTo>
                    <a:pt x="491566" y="380923"/>
                  </a:lnTo>
                  <a:lnTo>
                    <a:pt x="533069" y="368046"/>
                  </a:lnTo>
                  <a:lnTo>
                    <a:pt x="577634" y="363550"/>
                  </a:lnTo>
                  <a:lnTo>
                    <a:pt x="624293" y="368490"/>
                  </a:lnTo>
                  <a:lnTo>
                    <a:pt x="667537" y="382600"/>
                  </a:lnTo>
                  <a:lnTo>
                    <a:pt x="706348" y="404876"/>
                  </a:lnTo>
                  <a:lnTo>
                    <a:pt x="739698" y="434276"/>
                  </a:lnTo>
                  <a:lnTo>
                    <a:pt x="808393" y="365582"/>
                  </a:lnTo>
                  <a:close/>
                </a:path>
                <a:path w="1147445" h="1487170">
                  <a:moveTo>
                    <a:pt x="955903" y="1230325"/>
                  </a:moveTo>
                  <a:lnTo>
                    <a:pt x="912685" y="1230325"/>
                  </a:lnTo>
                  <a:lnTo>
                    <a:pt x="912685" y="1482382"/>
                  </a:lnTo>
                  <a:lnTo>
                    <a:pt x="955903" y="1482382"/>
                  </a:lnTo>
                  <a:lnTo>
                    <a:pt x="955903" y="1230325"/>
                  </a:lnTo>
                  <a:close/>
                </a:path>
                <a:path w="1147445" h="1487170">
                  <a:moveTo>
                    <a:pt x="1024318" y="1230325"/>
                  </a:moveTo>
                  <a:lnTo>
                    <a:pt x="981113" y="1230325"/>
                  </a:lnTo>
                  <a:lnTo>
                    <a:pt x="981113" y="1482382"/>
                  </a:lnTo>
                  <a:lnTo>
                    <a:pt x="1024318" y="1482382"/>
                  </a:lnTo>
                  <a:lnTo>
                    <a:pt x="1024318" y="1230325"/>
                  </a:lnTo>
                  <a:close/>
                </a:path>
                <a:path w="1147445" h="1487170">
                  <a:moveTo>
                    <a:pt x="1147356" y="573671"/>
                  </a:moveTo>
                  <a:lnTo>
                    <a:pt x="1147203" y="560641"/>
                  </a:lnTo>
                  <a:lnTo>
                    <a:pt x="1146759" y="547687"/>
                  </a:lnTo>
                  <a:lnTo>
                    <a:pt x="1146022" y="534809"/>
                  </a:lnTo>
                  <a:lnTo>
                    <a:pt x="1145006" y="522008"/>
                  </a:lnTo>
                  <a:lnTo>
                    <a:pt x="1144790" y="522008"/>
                  </a:lnTo>
                  <a:lnTo>
                    <a:pt x="1144790" y="519252"/>
                  </a:lnTo>
                  <a:lnTo>
                    <a:pt x="577469" y="519252"/>
                  </a:lnTo>
                  <a:lnTo>
                    <a:pt x="577469" y="621690"/>
                  </a:lnTo>
                  <a:lnTo>
                    <a:pt x="1039914" y="621690"/>
                  </a:lnTo>
                  <a:lnTo>
                    <a:pt x="1032802" y="668210"/>
                  </a:lnTo>
                  <a:lnTo>
                    <a:pt x="1021257" y="713117"/>
                  </a:lnTo>
                  <a:lnTo>
                    <a:pt x="1005484" y="756170"/>
                  </a:lnTo>
                  <a:lnTo>
                    <a:pt x="985748" y="797128"/>
                  </a:lnTo>
                  <a:lnTo>
                    <a:pt x="962266" y="835761"/>
                  </a:lnTo>
                  <a:lnTo>
                    <a:pt x="935291" y="871829"/>
                  </a:lnTo>
                  <a:lnTo>
                    <a:pt x="905040" y="905103"/>
                  </a:lnTo>
                  <a:lnTo>
                    <a:pt x="871766" y="935355"/>
                  </a:lnTo>
                  <a:lnTo>
                    <a:pt x="835685" y="962317"/>
                  </a:lnTo>
                  <a:lnTo>
                    <a:pt x="797052" y="985786"/>
                  </a:lnTo>
                  <a:lnTo>
                    <a:pt x="756081" y="1005522"/>
                  </a:lnTo>
                  <a:lnTo>
                    <a:pt x="713028" y="1021283"/>
                  </a:lnTo>
                  <a:lnTo>
                    <a:pt x="668121" y="1032827"/>
                  </a:lnTo>
                  <a:lnTo>
                    <a:pt x="621588" y="1039926"/>
                  </a:lnTo>
                  <a:lnTo>
                    <a:pt x="573684" y="1042339"/>
                  </a:lnTo>
                  <a:lnTo>
                    <a:pt x="525754" y="1039926"/>
                  </a:lnTo>
                  <a:lnTo>
                    <a:pt x="479221" y="1032827"/>
                  </a:lnTo>
                  <a:lnTo>
                    <a:pt x="434314" y="1021270"/>
                  </a:lnTo>
                  <a:lnTo>
                    <a:pt x="391248" y="1005509"/>
                  </a:lnTo>
                  <a:lnTo>
                    <a:pt x="350278" y="985774"/>
                  </a:lnTo>
                  <a:lnTo>
                    <a:pt x="311632" y="962304"/>
                  </a:lnTo>
                  <a:lnTo>
                    <a:pt x="275551" y="935329"/>
                  </a:lnTo>
                  <a:lnTo>
                    <a:pt x="242277" y="905078"/>
                  </a:lnTo>
                  <a:lnTo>
                    <a:pt x="212026" y="871791"/>
                  </a:lnTo>
                  <a:lnTo>
                    <a:pt x="185039" y="835710"/>
                  </a:lnTo>
                  <a:lnTo>
                    <a:pt x="161569" y="797077"/>
                  </a:lnTo>
                  <a:lnTo>
                    <a:pt x="141833" y="756107"/>
                  </a:lnTo>
                  <a:lnTo>
                    <a:pt x="126072" y="713041"/>
                  </a:lnTo>
                  <a:lnTo>
                    <a:pt x="114528" y="668134"/>
                  </a:lnTo>
                  <a:lnTo>
                    <a:pt x="107416" y="621601"/>
                  </a:lnTo>
                  <a:lnTo>
                    <a:pt x="105003" y="573671"/>
                  </a:lnTo>
                  <a:lnTo>
                    <a:pt x="107416" y="525754"/>
                  </a:lnTo>
                  <a:lnTo>
                    <a:pt x="114528" y="479221"/>
                  </a:lnTo>
                  <a:lnTo>
                    <a:pt x="126072" y="434314"/>
                  </a:lnTo>
                  <a:lnTo>
                    <a:pt x="141833" y="391248"/>
                  </a:lnTo>
                  <a:lnTo>
                    <a:pt x="161569" y="350278"/>
                  </a:lnTo>
                  <a:lnTo>
                    <a:pt x="185039" y="311632"/>
                  </a:lnTo>
                  <a:lnTo>
                    <a:pt x="212026" y="275551"/>
                  </a:lnTo>
                  <a:lnTo>
                    <a:pt x="242277" y="242277"/>
                  </a:lnTo>
                  <a:lnTo>
                    <a:pt x="275551" y="212026"/>
                  </a:lnTo>
                  <a:lnTo>
                    <a:pt x="311632" y="185039"/>
                  </a:lnTo>
                  <a:lnTo>
                    <a:pt x="350278" y="161569"/>
                  </a:lnTo>
                  <a:lnTo>
                    <a:pt x="391248" y="141833"/>
                  </a:lnTo>
                  <a:lnTo>
                    <a:pt x="434314" y="126072"/>
                  </a:lnTo>
                  <a:lnTo>
                    <a:pt x="479221" y="114528"/>
                  </a:lnTo>
                  <a:lnTo>
                    <a:pt x="525754" y="107416"/>
                  </a:lnTo>
                  <a:lnTo>
                    <a:pt x="573684" y="105003"/>
                  </a:lnTo>
                  <a:lnTo>
                    <a:pt x="628332" y="108153"/>
                  </a:lnTo>
                  <a:lnTo>
                    <a:pt x="681139" y="117373"/>
                  </a:lnTo>
                  <a:lnTo>
                    <a:pt x="731748" y="132321"/>
                  </a:lnTo>
                  <a:lnTo>
                    <a:pt x="779792" y="152641"/>
                  </a:lnTo>
                  <a:lnTo>
                    <a:pt x="824928" y="177965"/>
                  </a:lnTo>
                  <a:lnTo>
                    <a:pt x="866813" y="207962"/>
                  </a:lnTo>
                  <a:lnTo>
                    <a:pt x="905078" y="242277"/>
                  </a:lnTo>
                  <a:lnTo>
                    <a:pt x="979335" y="168021"/>
                  </a:lnTo>
                  <a:lnTo>
                    <a:pt x="943292" y="134924"/>
                  </a:lnTo>
                  <a:lnTo>
                    <a:pt x="904519" y="104952"/>
                  </a:lnTo>
                  <a:lnTo>
                    <a:pt x="863219" y="78320"/>
                  </a:lnTo>
                  <a:lnTo>
                    <a:pt x="819594" y="55232"/>
                  </a:lnTo>
                  <a:lnTo>
                    <a:pt x="773849" y="35890"/>
                  </a:lnTo>
                  <a:lnTo>
                    <a:pt x="726186" y="20485"/>
                  </a:lnTo>
                  <a:lnTo>
                    <a:pt x="676795" y="9245"/>
                  </a:lnTo>
                  <a:lnTo>
                    <a:pt x="625894" y="2336"/>
                  </a:lnTo>
                  <a:lnTo>
                    <a:pt x="573684" y="0"/>
                  </a:lnTo>
                  <a:lnTo>
                    <a:pt x="526630" y="1905"/>
                  </a:lnTo>
                  <a:lnTo>
                    <a:pt x="480631" y="7505"/>
                  </a:lnTo>
                  <a:lnTo>
                    <a:pt x="435813" y="16675"/>
                  </a:lnTo>
                  <a:lnTo>
                    <a:pt x="392353" y="29248"/>
                  </a:lnTo>
                  <a:lnTo>
                    <a:pt x="350380" y="45085"/>
                  </a:lnTo>
                  <a:lnTo>
                    <a:pt x="310045" y="64033"/>
                  </a:lnTo>
                  <a:lnTo>
                    <a:pt x="271487" y="85953"/>
                  </a:lnTo>
                  <a:lnTo>
                    <a:pt x="234873" y="110680"/>
                  </a:lnTo>
                  <a:lnTo>
                    <a:pt x="200342" y="138087"/>
                  </a:lnTo>
                  <a:lnTo>
                    <a:pt x="168033" y="168021"/>
                  </a:lnTo>
                  <a:lnTo>
                    <a:pt x="138099" y="200329"/>
                  </a:lnTo>
                  <a:lnTo>
                    <a:pt x="110693" y="234873"/>
                  </a:lnTo>
                  <a:lnTo>
                    <a:pt x="85953" y="271487"/>
                  </a:lnTo>
                  <a:lnTo>
                    <a:pt x="64033" y="310032"/>
                  </a:lnTo>
                  <a:lnTo>
                    <a:pt x="45085" y="350380"/>
                  </a:lnTo>
                  <a:lnTo>
                    <a:pt x="29248" y="392353"/>
                  </a:lnTo>
                  <a:lnTo>
                    <a:pt x="16675" y="435813"/>
                  </a:lnTo>
                  <a:lnTo>
                    <a:pt x="7505" y="480618"/>
                  </a:lnTo>
                  <a:lnTo>
                    <a:pt x="1905" y="526630"/>
                  </a:lnTo>
                  <a:lnTo>
                    <a:pt x="0" y="573671"/>
                  </a:lnTo>
                  <a:lnTo>
                    <a:pt x="1905" y="620725"/>
                  </a:lnTo>
                  <a:lnTo>
                    <a:pt x="7505" y="666724"/>
                  </a:lnTo>
                  <a:lnTo>
                    <a:pt x="16675" y="711542"/>
                  </a:lnTo>
                  <a:lnTo>
                    <a:pt x="29248" y="755002"/>
                  </a:lnTo>
                  <a:lnTo>
                    <a:pt x="45085" y="796975"/>
                  </a:lnTo>
                  <a:lnTo>
                    <a:pt x="64033" y="837311"/>
                  </a:lnTo>
                  <a:lnTo>
                    <a:pt x="85953" y="875855"/>
                  </a:lnTo>
                  <a:lnTo>
                    <a:pt x="110693" y="912482"/>
                  </a:lnTo>
                  <a:lnTo>
                    <a:pt x="138099" y="947013"/>
                  </a:lnTo>
                  <a:lnTo>
                    <a:pt x="168033" y="979322"/>
                  </a:lnTo>
                  <a:lnTo>
                    <a:pt x="200342" y="1009256"/>
                  </a:lnTo>
                  <a:lnTo>
                    <a:pt x="234873" y="1036662"/>
                  </a:lnTo>
                  <a:lnTo>
                    <a:pt x="271487" y="1061402"/>
                  </a:lnTo>
                  <a:lnTo>
                    <a:pt x="310045" y="1083310"/>
                  </a:lnTo>
                  <a:lnTo>
                    <a:pt x="350380" y="1102258"/>
                  </a:lnTo>
                  <a:lnTo>
                    <a:pt x="392353" y="1118095"/>
                  </a:lnTo>
                  <a:lnTo>
                    <a:pt x="435813" y="1130668"/>
                  </a:lnTo>
                  <a:lnTo>
                    <a:pt x="480631" y="1139837"/>
                  </a:lnTo>
                  <a:lnTo>
                    <a:pt x="526630" y="1145438"/>
                  </a:lnTo>
                  <a:lnTo>
                    <a:pt x="573684" y="1147343"/>
                  </a:lnTo>
                  <a:lnTo>
                    <a:pt x="620725" y="1145438"/>
                  </a:lnTo>
                  <a:lnTo>
                    <a:pt x="666724" y="1139837"/>
                  </a:lnTo>
                  <a:lnTo>
                    <a:pt x="711542" y="1130668"/>
                  </a:lnTo>
                  <a:lnTo>
                    <a:pt x="755002" y="1118095"/>
                  </a:lnTo>
                  <a:lnTo>
                    <a:pt x="796975" y="1102258"/>
                  </a:lnTo>
                  <a:lnTo>
                    <a:pt x="837311" y="1083310"/>
                  </a:lnTo>
                  <a:lnTo>
                    <a:pt x="875868" y="1061402"/>
                  </a:lnTo>
                  <a:lnTo>
                    <a:pt x="912482" y="1036662"/>
                  </a:lnTo>
                  <a:lnTo>
                    <a:pt x="947026" y="1009256"/>
                  </a:lnTo>
                  <a:lnTo>
                    <a:pt x="979322" y="979322"/>
                  </a:lnTo>
                  <a:lnTo>
                    <a:pt x="1009256" y="947013"/>
                  </a:lnTo>
                  <a:lnTo>
                    <a:pt x="1036662" y="912482"/>
                  </a:lnTo>
                  <a:lnTo>
                    <a:pt x="1061402" y="875855"/>
                  </a:lnTo>
                  <a:lnTo>
                    <a:pt x="1083322" y="837311"/>
                  </a:lnTo>
                  <a:lnTo>
                    <a:pt x="1102271" y="796975"/>
                  </a:lnTo>
                  <a:lnTo>
                    <a:pt x="1118108" y="755002"/>
                  </a:lnTo>
                  <a:lnTo>
                    <a:pt x="1130681" y="711542"/>
                  </a:lnTo>
                  <a:lnTo>
                    <a:pt x="1139850" y="666724"/>
                  </a:lnTo>
                  <a:lnTo>
                    <a:pt x="1145451" y="620725"/>
                  </a:lnTo>
                  <a:lnTo>
                    <a:pt x="1147356" y="573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9" name="object 23">
              <a:extLst>
                <a:ext uri="{FF2B5EF4-FFF2-40B4-BE49-F238E27FC236}">
                  <a16:creationId xmlns:a16="http://schemas.microsoft.com/office/drawing/2014/main" id="{F9976CE2-D6CB-1953-7C66-22858569FD7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757" y="6208051"/>
              <a:ext cx="190119" cy="189753"/>
            </a:xfrm>
            <a:prstGeom prst="rect">
              <a:avLst/>
            </a:prstGeom>
          </p:spPr>
        </p:pic>
        <p:pic>
          <p:nvPicPr>
            <p:cNvPr id="11" name="object 24">
              <a:extLst>
                <a:ext uri="{FF2B5EF4-FFF2-40B4-BE49-F238E27FC236}">
                  <a16:creationId xmlns:a16="http://schemas.microsoft.com/office/drawing/2014/main" id="{2600D54C-7EB5-5042-E7B5-56707C527F7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040" y="6009447"/>
              <a:ext cx="99307" cy="9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213398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2.1" id="{19F6FF4A-BFB8-D448-81DB-A8F1C71F8E46}" vid="{CDCDF023-17A4-CF46-89DD-D6386F64A9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5">
    <wetp:webextensionref xmlns:r="http://schemas.openxmlformats.org/officeDocument/2006/relationships" r:id="rId1"/>
  </wetp:taskpane>
  <wetp:taskpane dockstate="right" visibility="0" width="438" row="3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44E62AC7-B347-4D18-BBAA-F42C66984EF4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4E8279D2-6732-4C5D-A40C-5D000B7F91A9}">
  <we:reference id="wa104380907" version="3.1.0.0" store="en-US" storeType="OMEX"/>
  <we:alternateReferences>
    <we:reference id="wa104380907" version="3.1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4565</TotalTime>
  <Words>4245</Words>
  <Application>Microsoft Office PowerPoint</Application>
  <PresentationFormat>Widescreen</PresentationFormat>
  <Paragraphs>490</Paragraphs>
  <Slides>65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Microsoft JhengHei</vt:lpstr>
      <vt:lpstr>Arial</vt:lpstr>
      <vt:lpstr>Arial Narrow</vt:lpstr>
      <vt:lpstr>Calibri</vt:lpstr>
      <vt:lpstr>Calibri Light</vt:lpstr>
      <vt:lpstr>Century Gothic</vt:lpstr>
      <vt:lpstr>Roboto</vt:lpstr>
      <vt:lpstr>Times New Roman</vt:lpstr>
      <vt:lpstr>Verdana</vt:lpstr>
      <vt:lpstr>3_Office Theme</vt:lpstr>
      <vt:lpstr>1_Office Theme</vt:lpstr>
      <vt:lpstr>PowerPoint Presentation</vt:lpstr>
      <vt:lpstr>AGENDA</vt:lpstr>
      <vt:lpstr>What is Stem Cell Therapy?</vt:lpstr>
      <vt:lpstr>What is Stem Cell Therapy?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GCell® Autologous Micrograft (Hair) Application Protocol </vt:lpstr>
      <vt:lpstr>GCell New Generation Autologous Micrograft Technology</vt:lpstr>
      <vt:lpstr>GCell Autologous Micrograft Anti-Aging Treatment</vt:lpstr>
      <vt:lpstr>GCell® Autologous Micrograft (Anti-Aging) ApplicationProtocol</vt:lpstr>
      <vt:lpstr>Application Areas</vt:lpstr>
      <vt:lpstr>GCell Next Generation Stem Cell Technology for SVF Applications</vt:lpstr>
      <vt:lpstr>GCell Next Generation Stem Cell Technology for SVF Applications</vt:lpstr>
      <vt:lpstr>GCell Next Generation Stem Cell Technology for SVF Applications</vt:lpstr>
      <vt:lpstr>Why GCell SVF?</vt:lpstr>
      <vt:lpstr>GCell® SVF Application Protocol</vt:lpstr>
      <vt:lpstr>GCell® SVF Application Protocol</vt:lpstr>
      <vt:lpstr>GCell® SVF Application Protocol</vt:lpstr>
      <vt:lpstr>GCell® SVF Application Protocol</vt:lpstr>
      <vt:lpstr>GCell SVF Therapeutic Areas</vt:lpstr>
      <vt:lpstr>GCell Autologous Micrograft Hair Case Examples</vt:lpstr>
      <vt:lpstr>AFTER </vt:lpstr>
      <vt:lpstr>AFTER </vt:lpstr>
      <vt:lpstr>AFTER </vt:lpstr>
      <vt:lpstr>AFTER </vt:lpstr>
      <vt:lpstr>AFTER </vt:lpstr>
      <vt:lpstr>AFTER </vt:lpstr>
      <vt:lpstr>AFTER </vt:lpstr>
      <vt:lpstr>GCell SVF Cases Examples</vt:lpstr>
      <vt:lpstr>GCell SVF Cases Examples</vt:lpstr>
      <vt:lpstr>GCell SVF Cases Examples</vt:lpstr>
      <vt:lpstr>GCell SVF Cases Examples</vt:lpstr>
      <vt:lpstr>GCell SVF Cases Examples</vt:lpstr>
      <vt:lpstr>GCell SVF Cases Examples</vt:lpstr>
      <vt:lpstr>GCell Clinical Studies</vt:lpstr>
      <vt:lpstr>Clinical Studies with GCell - Autologous Micrograft Study in AGA Patients</vt:lpstr>
      <vt:lpstr>Clinical Studies with GCell - Autologous Micrograft Study in AGA Patients</vt:lpstr>
      <vt:lpstr>Comparative Clinical Study: GCell vs. Regenera</vt:lpstr>
      <vt:lpstr>Comparative Clinical Study: GCell vs. Regenera</vt:lpstr>
      <vt:lpstr>Clinical Studies with GCell - SANATDER GUIDELINES</vt:lpstr>
      <vt:lpstr>Live Stem Cell Count Clinical Study - GCell</vt:lpstr>
      <vt:lpstr>Live Stem Cell Count Clinical Study - GCell</vt:lpstr>
      <vt:lpstr>Clinical Studies with GCell SVF - Knee Osteoarthritis</vt:lpstr>
      <vt:lpstr>Clinical Studies with GCell SVF - Knee Osteoarthritis</vt:lpstr>
      <vt:lpstr>Clinical Studies with GCell SVF - Knee Osteoarthritis</vt:lpstr>
      <vt:lpstr>Clinical Studies with GCell SVF - Knee Osteoarthritis</vt:lpstr>
      <vt:lpstr>Stem Cell Complication Management</vt:lpstr>
      <vt:lpstr>Stem Cell Complication Management</vt:lpstr>
      <vt:lpstr>PowerPoint Presentation</vt:lpstr>
      <vt:lpstr>Which Conditions Can Lead to Complications?</vt:lpstr>
      <vt:lpstr>Complication Management and Stem Cell Patient Education Pre-Procedure Patient Assessment</vt:lpstr>
      <vt:lpstr>Contraindications for Autologous Stem Cell Procedure</vt:lpstr>
      <vt:lpstr>Complication Management Processes</vt:lpstr>
      <vt:lpstr>Autologous Stem Cell Complication Case Studies</vt:lpstr>
      <vt:lpstr>Autologous Stem Cell Complication Case Studies</vt:lpstr>
      <vt:lpstr>Autologous Stem Cell Complication Case Studies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nashwan.younis@cosmixmedical.com</dc:creator>
  <cp:lastModifiedBy>Nashwan Ahmed Mahmoud Younis</cp:lastModifiedBy>
  <cp:revision>50</cp:revision>
  <dcterms:created xsi:type="dcterms:W3CDTF">2023-02-23T15:28:26Z</dcterms:created>
  <dcterms:modified xsi:type="dcterms:W3CDTF">2024-06-11T08:13:41Z</dcterms:modified>
</cp:coreProperties>
</file>